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496" r:id="rId2"/>
    <p:sldId id="380" r:id="rId3"/>
    <p:sldId id="498" r:id="rId4"/>
    <p:sldId id="435" r:id="rId5"/>
    <p:sldId id="444" r:id="rId6"/>
    <p:sldId id="438" r:id="rId7"/>
    <p:sldId id="448" r:id="rId8"/>
    <p:sldId id="439" r:id="rId9"/>
    <p:sldId id="465" r:id="rId10"/>
    <p:sldId id="468" r:id="rId11"/>
    <p:sldId id="412" r:id="rId12"/>
    <p:sldId id="414" r:id="rId13"/>
    <p:sldId id="472" r:id="rId14"/>
    <p:sldId id="489" r:id="rId15"/>
    <p:sldId id="490" r:id="rId16"/>
    <p:sldId id="486" r:id="rId17"/>
    <p:sldId id="488" r:id="rId18"/>
    <p:sldId id="506" r:id="rId19"/>
    <p:sldId id="507" r:id="rId20"/>
    <p:sldId id="416" r:id="rId21"/>
    <p:sldId id="500" r:id="rId22"/>
    <p:sldId id="501" r:id="rId23"/>
    <p:sldId id="473" r:id="rId24"/>
    <p:sldId id="429" r:id="rId25"/>
    <p:sldId id="431" r:id="rId26"/>
    <p:sldId id="491" r:id="rId27"/>
    <p:sldId id="492" r:id="rId28"/>
    <p:sldId id="493" r:id="rId29"/>
    <p:sldId id="494" r:id="rId30"/>
    <p:sldId id="432" r:id="rId31"/>
    <p:sldId id="434" r:id="rId32"/>
    <p:sldId id="615" r:id="rId33"/>
    <p:sldId id="619" r:id="rId34"/>
    <p:sldId id="616" r:id="rId35"/>
    <p:sldId id="671" r:id="rId36"/>
    <p:sldId id="672" r:id="rId37"/>
    <p:sldId id="640" r:id="rId38"/>
    <p:sldId id="641" r:id="rId39"/>
    <p:sldId id="642" r:id="rId40"/>
    <p:sldId id="644" r:id="rId41"/>
    <p:sldId id="701" r:id="rId42"/>
    <p:sldId id="645" r:id="rId43"/>
    <p:sldId id="702" r:id="rId44"/>
    <p:sldId id="673" r:id="rId45"/>
    <p:sldId id="674" r:id="rId46"/>
    <p:sldId id="675" r:id="rId47"/>
    <p:sldId id="677" r:id="rId48"/>
    <p:sldId id="691" r:id="rId49"/>
    <p:sldId id="692" r:id="rId50"/>
    <p:sldId id="693" r:id="rId51"/>
    <p:sldId id="694" r:id="rId52"/>
    <p:sldId id="695" r:id="rId53"/>
    <p:sldId id="696" r:id="rId54"/>
    <p:sldId id="697" r:id="rId55"/>
    <p:sldId id="698" r:id="rId56"/>
    <p:sldId id="699" r:id="rId57"/>
    <p:sldId id="650" r:id="rId58"/>
    <p:sldId id="651" r:id="rId59"/>
    <p:sldId id="678" r:id="rId60"/>
    <p:sldId id="679" r:id="rId61"/>
    <p:sldId id="652" r:id="rId62"/>
    <p:sldId id="653" r:id="rId63"/>
    <p:sldId id="654" r:id="rId64"/>
    <p:sldId id="655" r:id="rId65"/>
    <p:sldId id="656" r:id="rId66"/>
    <p:sldId id="657" r:id="rId67"/>
    <p:sldId id="670" r:id="rId68"/>
    <p:sldId id="703" r:id="rId69"/>
    <p:sldId id="345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2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3" autoAdjust="0"/>
    <p:restoredTop sz="90055" autoAdjust="0"/>
  </p:normalViewPr>
  <p:slideViewPr>
    <p:cSldViewPr>
      <p:cViewPr varScale="1">
        <p:scale>
          <a:sx n="79" d="100"/>
          <a:sy n="79" d="100"/>
        </p:scale>
        <p:origin x="190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5992B8E-6A65-4730-8AB3-A7AAC1C3145C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AF9CE776-9FC6-40C8-9FBA-302CCE7574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25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333FA-C877-41EE-9C52-C60293BABBD4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280DA5-A238-48DE-A216-548BFDA8C0D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280DA5-A238-48DE-A216-548BFDA8C0D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8FAC29-FE89-477F-9159-5CF07A8DA12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09C00C-D08C-406F-AE07-739AE8EA775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F5D845-4688-4B82-AF34-4AA6F22C31B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0E881-F7D2-4CB2-83BF-E4A2020C71A9}" type="slidenum">
              <a:rPr lang="en-US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F5935-9D24-4C13-9B83-A4CEDBE9C4C1}" type="slidenum">
              <a:rPr lang="en-US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10175-28A0-4BAC-A0E2-35AA652715D0}" type="slidenum">
              <a:rPr lang="en-US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24BE02-5862-4BAC-A701-210B87A3DDA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660DD-C658-45C1-82FD-40FDD780C8A9}" type="slidenum">
              <a:rPr lang="en-US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3C42DD-2837-45C0-9190-4BA910A7CD7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8F9560-E2E4-400C-AFE5-2743698E66D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00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04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60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80559-F8F6-4852-867D-4C52C473430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0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24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624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5BA49E-0F23-4274-A294-24E093CA19E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05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45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645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433580-3935-438D-8AD2-F78B69244D8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99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6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66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E43A0-4DEA-4755-945C-F46599031AE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54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686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B41C1-917B-4755-916F-B9B89E24072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72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06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706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0D80D8-C730-4DC9-A074-A1A1DC8EFFE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8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24BE02-5862-4BAC-A701-210B87A3DDA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27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27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65BB4D-02DF-43F1-989C-B129920A712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37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47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747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1EECCC-6DAF-46D2-9061-0E7331621D5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28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644CE7-A063-41D2-8262-66E89351CFDF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5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5C8B37-9730-4AA7-A9BA-2D759C3470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810002-A5B0-42D3-B6FE-87B093E6E2D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49775" cy="3413125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280DA5-A238-48DE-A216-548BFDA8C0D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334B78-603D-4E7C-B640-771774D8E18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334B78-603D-4E7C-B640-771774D8E18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EF7679-BE5D-46E4-9D7A-9006880D027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908BB-7A7F-4282-B0BA-42356A109364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26C85-E602-4510-8D6F-BDDBA0749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8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B572E-7E2B-48B9-9352-CAABABA8AA33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56CFE-526D-41B5-B1BE-F8C3450E2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4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08A90-852F-4B94-9A39-E918E461E711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F9D77-E430-4D4E-A7FB-42AEDCEB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21BE0-BBAD-42B8-9F08-947D5BF4FAE5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E0AF3-3D43-4E55-B5A9-1381C9963C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8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100CC-C17D-4EA2-9098-E570A8E940B2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02DBD-EF88-4A15-97E8-D47A92546C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5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04A6A-6BF3-4367-8C91-CD1F960F0FFF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DF007-E765-4686-B4B5-DA309EF58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2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B1DC2-68A8-4C7A-95E9-5D70A7AF0B69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0D3FE-B0CE-4935-AE68-3CED42F92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A0A6D-CA24-4FA4-8B2A-C7ACBA4AC082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59D0B-6709-47CF-B423-FC4BA71BE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7B904-05EA-4CF4-A721-7D7B38629F86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29C99-3282-4743-AE4D-E9C9F40FA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3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F8069-1B90-4997-B32F-4795DD9F51A2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DB479-21EE-4C14-9281-99C5A45F8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EEB44-E8A5-4FB5-9B1D-6F062B2D50B3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1C672-8038-4B24-8E28-C641839441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3B0CA-F7BC-40E0-9C19-9F8DA735A4CD}" type="datetimeFigureOut">
              <a:rPr lang="en-US"/>
              <a:pPr>
                <a:defRPr/>
              </a:pPr>
              <a:t>9/14/19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CB1DE62-E115-4BFE-B9D4-6C34FB7792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on@cs.r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CIE_1931_color_space" TargetMode="Externa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png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IELAB_color_space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f.ed.ac.uk/teaching/courses/av/LECTURE_NOTES/swainballard91.pdf" TargetMode="External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.gatech.edu/~rehg/Papers/SkinDetect-IJCV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cs.uci.edu/~dramanan/papers/trackingpeople/index.html" TargetMode="External"/><Relationship Id="rId4" Type="http://schemas.openxmlformats.org/officeDocument/2006/relationships/image" Target="../media/image45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1.wdp"/><Relationship Id="rId4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2.wdp"/><Relationship Id="rId4" Type="http://schemas.openxmlformats.org/officeDocument/2006/relationships/image" Target="../media/image6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1.wdp"/><Relationship Id="rId4" Type="http://schemas.openxmlformats.org/officeDocument/2006/relationships/image" Target="../media/image64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64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CSCI 631</a:t>
            </a:r>
            <a:br>
              <a:rPr lang="en-US" dirty="0"/>
            </a:br>
            <a:r>
              <a:rPr lang="en-US" dirty="0"/>
              <a:t>Foundations of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 err="1"/>
              <a:t>Ifeoma</a:t>
            </a:r>
            <a:r>
              <a:rPr lang="en-US" dirty="0"/>
              <a:t> Nwogu</a:t>
            </a:r>
          </a:p>
          <a:p>
            <a:r>
              <a:rPr lang="en-US" dirty="0">
                <a:hlinkClick r:id="rId3"/>
              </a:rPr>
              <a:t>ion@cs.rit.edu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Lecture 6 – Color and Texture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18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Human encoding of color</a:t>
            </a:r>
          </a:p>
          <a:p>
            <a:r>
              <a:rPr lang="en-US" dirty="0"/>
              <a:t>Color representation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Applications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44975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color spaces: RGB space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129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Primaries are monochromatic lights (for monitors, they correspond to the three types of phosphors)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  <p:graphicFrame>
        <p:nvGraphicFramePr>
          <p:cNvPr id="40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980442"/>
              </p:ext>
            </p:extLst>
          </p:nvPr>
        </p:nvGraphicFramePr>
        <p:xfrm>
          <a:off x="3787775" y="4933950"/>
          <a:ext cx="18288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8" name="Image" r:id="rId4" imgW="3022222" imgH="1790476" progId="Photoshop.Image.10">
                  <p:embed/>
                </p:oleObj>
              </mc:Choice>
              <mc:Fallback>
                <p:oleObj name="Image" r:id="rId4" imgW="3022222" imgH="1790476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7775" y="4933950"/>
                        <a:ext cx="18288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3124200"/>
            <a:ext cx="1958975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4" name="Text Box 9"/>
          <p:cNvSpPr txBox="1">
            <a:spLocks noChangeArrowheads="1"/>
          </p:cNvSpPr>
          <p:nvPr/>
        </p:nvSpPr>
        <p:spPr bwMode="auto">
          <a:xfrm>
            <a:off x="3863975" y="2743200"/>
            <a:ext cx="169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RGB primaries</a:t>
            </a:r>
          </a:p>
        </p:txBody>
      </p:sp>
    </p:spTree>
    <p:extLst>
      <p:ext uri="{BB962C8B-B14F-4D97-AF65-F5344CB8AC3E}">
        <p14:creationId xmlns:p14="http://schemas.microsoft.com/office/powerpoint/2010/main" val="3699721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54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85224"/>
            <a:ext cx="7543800" cy="313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color spaces: CIE XYZ</a:t>
            </a:r>
          </a:p>
        </p:txBody>
      </p:sp>
      <p:sp>
        <p:nvSpPr>
          <p:cNvPr id="7173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8939938" cy="2743200"/>
          </a:xfrm>
        </p:spPr>
        <p:txBody>
          <a:bodyPr/>
          <a:lstStyle/>
          <a:p>
            <a:pPr eaLnBrk="1" hangingPunct="1"/>
            <a:r>
              <a:rPr lang="en-US" sz="2800" dirty="0"/>
              <a:t>Established by the commission international </a:t>
            </a:r>
            <a:r>
              <a:rPr lang="en-US" sz="2800" dirty="0" err="1"/>
              <a:t>d’eclairage</a:t>
            </a:r>
            <a:r>
              <a:rPr lang="en-US" sz="2800" dirty="0"/>
              <a:t> (CIE), 1931</a:t>
            </a:r>
          </a:p>
          <a:p>
            <a:pPr eaLnBrk="1" hangingPunct="1"/>
            <a:r>
              <a:rPr lang="en-US" sz="2800" dirty="0"/>
              <a:t>Usually projected for 2D visualization as:  </a:t>
            </a:r>
          </a:p>
          <a:p>
            <a:pPr eaLnBrk="1" hangingPunct="1">
              <a:buFontTx/>
              <a:buNone/>
            </a:pPr>
            <a:r>
              <a:rPr lang="en-US" sz="2800" dirty="0"/>
              <a:t>	(</a:t>
            </a:r>
            <a:r>
              <a:rPr lang="en-US" sz="2800" dirty="0" err="1"/>
              <a:t>x,y</a:t>
            </a:r>
            <a:r>
              <a:rPr lang="en-US" sz="2800" dirty="0"/>
              <a:t>) = (X/(X+Y+Z), Y/(X+Y+Z))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The Y parameter corresponds to brightness or </a:t>
            </a:r>
            <a:r>
              <a:rPr lang="en-US" sz="2800" i="1" dirty="0"/>
              <a:t>luminance</a:t>
            </a:r>
            <a:r>
              <a:rPr lang="en-US" sz="2800" dirty="0"/>
              <a:t> of a color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6158248"/>
            <a:ext cx="368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Volume of all visible colors in CIE XYZ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cone with vertex at origin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6211669"/>
            <a:ext cx="4139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Intersect the cone with plane X+Y+Z =1 to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Get the 2-d CIE XYZ space</a:t>
            </a:r>
          </a:p>
        </p:txBody>
      </p:sp>
    </p:spTree>
    <p:extLst>
      <p:ext uri="{BB962C8B-B14F-4D97-AF65-F5344CB8AC3E}">
        <p14:creationId xmlns:p14="http://schemas.microsoft.com/office/powerpoint/2010/main" val="149065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color spaces: CIE XYZ</a:t>
            </a:r>
          </a:p>
        </p:txBody>
      </p:sp>
      <p:graphicFrame>
        <p:nvGraphicFramePr>
          <p:cNvPr id="7170" name="Object 8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48922384"/>
              </p:ext>
            </p:extLst>
          </p:nvPr>
        </p:nvGraphicFramePr>
        <p:xfrm>
          <a:off x="4268320" y="1974850"/>
          <a:ext cx="4893609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5" name="Image" r:id="rId4" imgW="4076190" imgH="3060317" progId="Photoshop.Image.10">
                  <p:embed/>
                </p:oleObj>
              </mc:Choice>
              <mc:Fallback>
                <p:oleObj name="Image" r:id="rId4" imgW="4076190" imgH="3060317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320" y="1974850"/>
                        <a:ext cx="4893609" cy="367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732077747"/>
              </p:ext>
            </p:extLst>
          </p:nvPr>
        </p:nvGraphicFramePr>
        <p:xfrm>
          <a:off x="533400" y="1676400"/>
          <a:ext cx="3740075" cy="420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6" name="Image" r:id="rId6" imgW="4012698" imgH="4507937" progId="Photoshop.Image.10">
                  <p:embed/>
                </p:oleObj>
              </mc:Choice>
              <mc:Fallback>
                <p:oleObj name="Image" r:id="rId6" imgW="4012698" imgH="4507937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76400"/>
                        <a:ext cx="3740075" cy="420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 Box 15"/>
          <p:cNvSpPr txBox="1">
            <a:spLocks noChangeArrowheads="1"/>
          </p:cNvSpPr>
          <p:nvPr/>
        </p:nvSpPr>
        <p:spPr bwMode="auto">
          <a:xfrm>
            <a:off x="4876800" y="3444875"/>
            <a:ext cx="208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Matching functions</a:t>
            </a:r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304800" y="6324600"/>
            <a:ext cx="8458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>
                <a:hlinkClick r:id="rId8"/>
              </a:rPr>
              <a:t>http://en.wikipedia.org/wiki/CIE_1931_color_space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812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color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Since it is hard to reproduce color exactly, it is important to know whether a color difference would be noticeable to a human viewer.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therefore, compare the significance of small color differences to several people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Humans can determine just noticeable differences, which when plotted form boundaries of indistinguishable colors.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In CIE XY, the properties of these boundary ellipses depend on where in the space they occur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Euclidean distance is therefore a poor indicator of the significance of color differences.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distances in coordinate space would better represent the difference between 2 colors</a:t>
            </a:r>
          </a:p>
        </p:txBody>
      </p:sp>
    </p:spTree>
    <p:extLst>
      <p:ext uri="{BB962C8B-B14F-4D97-AF65-F5344CB8AC3E}">
        <p14:creationId xmlns:p14="http://schemas.microsoft.com/office/powerpoint/2010/main" val="2349651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color spaces</a:t>
            </a:r>
          </a:p>
        </p:txBody>
      </p:sp>
      <p:sp>
        <p:nvSpPr>
          <p:cNvPr id="819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189037"/>
            <a:ext cx="8229600" cy="4525963"/>
          </a:xfrm>
        </p:spPr>
        <p:txBody>
          <a:bodyPr/>
          <a:lstStyle/>
          <a:p>
            <a:r>
              <a:rPr lang="en-US" sz="2400" dirty="0"/>
              <a:t>Unfortunately, differences in </a:t>
            </a:r>
            <a:r>
              <a:rPr lang="en-US" sz="2400" dirty="0" err="1"/>
              <a:t>x,y</a:t>
            </a:r>
            <a:r>
              <a:rPr lang="en-US" sz="2400" dirty="0"/>
              <a:t> coordinates do not reflect perceptual color differences</a:t>
            </a:r>
          </a:p>
          <a:p>
            <a:r>
              <a:rPr lang="en-US" sz="2400" dirty="0"/>
              <a:t>CIE </a:t>
            </a:r>
            <a:r>
              <a:rPr lang="en-US" sz="2400" dirty="0" err="1"/>
              <a:t>u’v</a:t>
            </a:r>
            <a:r>
              <a:rPr lang="en-US" sz="2400" dirty="0"/>
              <a:t>’ is a projective transform of </a:t>
            </a:r>
            <a:r>
              <a:rPr lang="en-US" sz="2400" dirty="0" err="1"/>
              <a:t>x,y</a:t>
            </a:r>
            <a:r>
              <a:rPr lang="en-US" sz="2400" dirty="0"/>
              <a:t> to make the ellipses more uniform</a:t>
            </a:r>
          </a:p>
        </p:txBody>
      </p:sp>
      <p:graphicFrame>
        <p:nvGraphicFramePr>
          <p:cNvPr id="8194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076325" y="2743200"/>
          <a:ext cx="3294063" cy="336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Image" r:id="rId4" imgW="4050794" imgH="4507937" progId="Photoshop.Image.10">
                  <p:embed/>
                </p:oleObj>
              </mc:Choice>
              <mc:Fallback>
                <p:oleObj name="Image" r:id="rId4" imgW="4050794" imgH="4507937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2743200"/>
                        <a:ext cx="3294063" cy="336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7"/>
          <p:cNvSpPr>
            <a:spLocks noChangeArrowheads="1"/>
          </p:cNvSpPr>
          <p:nvPr/>
        </p:nvSpPr>
        <p:spPr bwMode="auto">
          <a:xfrm>
            <a:off x="1076325" y="6002338"/>
            <a:ext cx="33432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/>
              <a:t>McAdam ellipses:</a:t>
            </a:r>
            <a:r>
              <a:rPr lang="en-US" sz="1800"/>
              <a:t> Just noticeable differences in color</a:t>
            </a:r>
          </a:p>
        </p:txBody>
      </p:sp>
      <p:pic>
        <p:nvPicPr>
          <p:cNvPr id="8198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2811463"/>
            <a:ext cx="3505200" cy="3432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136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Distances in color space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482600" y="914400"/>
            <a:ext cx="8229600" cy="4525962"/>
          </a:xfrm>
        </p:spPr>
        <p:txBody>
          <a:bodyPr/>
          <a:lstStyle/>
          <a:p>
            <a:pPr eaLnBrk="1" hangingPunct="1"/>
            <a:r>
              <a:rPr lang="en-US" sz="2800" dirty="0"/>
              <a:t>Are distances between points in a color space perceptually meaningful?</a:t>
            </a:r>
          </a:p>
        </p:txBody>
      </p:sp>
      <p:pic>
        <p:nvPicPr>
          <p:cNvPr id="62468" name="Picture 9" descr="CIExy19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8013" y="2095499"/>
            <a:ext cx="2811462" cy="310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4" descr="untitled.bmp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7263" y="1912937"/>
            <a:ext cx="14319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5" descr="586px-Watermelon_svg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1912937"/>
            <a:ext cx="127635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6" descr="school-bus-775146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34138" y="3482974"/>
            <a:ext cx="2287587" cy="171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2472" name="Straight Arrow Connector 8"/>
          <p:cNvCxnSpPr>
            <a:cxnSpLocks noChangeShapeType="1"/>
          </p:cNvCxnSpPr>
          <p:nvPr/>
        </p:nvCxnSpPr>
        <p:spPr bwMode="auto">
          <a:xfrm flipH="1">
            <a:off x="4343401" y="2667000"/>
            <a:ext cx="2057399" cy="55086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2473" name="Straight Arrow Connector 10"/>
          <p:cNvCxnSpPr>
            <a:cxnSpLocks noChangeShapeType="1"/>
          </p:cNvCxnSpPr>
          <p:nvPr/>
        </p:nvCxnSpPr>
        <p:spPr bwMode="auto">
          <a:xfrm flipV="1">
            <a:off x="2286000" y="3048000"/>
            <a:ext cx="1828800" cy="3317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2474" name="Straight Arrow Connector 13"/>
          <p:cNvCxnSpPr>
            <a:cxnSpLocks noChangeShapeType="1"/>
          </p:cNvCxnSpPr>
          <p:nvPr/>
        </p:nvCxnSpPr>
        <p:spPr bwMode="auto">
          <a:xfrm flipH="1" flipV="1">
            <a:off x="4495800" y="3276600"/>
            <a:ext cx="2339975" cy="64452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04800" y="5334000"/>
            <a:ext cx="868680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Not necessarily: CIE XYZ is </a:t>
            </a:r>
            <a:r>
              <a:rPr lang="en-US" sz="2800" b="1" dirty="0"/>
              <a:t>not</a:t>
            </a:r>
            <a:r>
              <a:rPr lang="en-US" sz="2800" dirty="0"/>
              <a:t> a </a:t>
            </a:r>
            <a:r>
              <a:rPr lang="en-US" sz="2800" i="1" dirty="0"/>
              <a:t>uniform</a:t>
            </a:r>
            <a:r>
              <a:rPr lang="en-US" sz="2800" dirty="0"/>
              <a:t> color space, so magnitude of differences in coordinates are poor indicator of color “distance”.</a:t>
            </a:r>
          </a:p>
        </p:txBody>
      </p:sp>
    </p:spTree>
    <p:extLst>
      <p:ext uri="{BB962C8B-B14F-4D97-AF65-F5344CB8AC3E}">
        <p14:creationId xmlns:p14="http://schemas.microsoft.com/office/powerpoint/2010/main" val="30458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4527550" cy="4894262"/>
          </a:xfrm>
        </p:spPr>
        <p:txBody>
          <a:bodyPr/>
          <a:lstStyle/>
          <a:p>
            <a:r>
              <a:rPr lang="en-US" sz="2800" dirty="0"/>
              <a:t>Attempt to correct this limitation by remapping color space so that just-noticeable differences are contained by circles </a:t>
            </a:r>
            <a:r>
              <a:rPr lang="en-US" sz="2800" dirty="0">
                <a:sym typeface="Wingdings" pitchFamily="2" charset="2"/>
              </a:rPr>
              <a:t> distances more perceptually meaningful.</a:t>
            </a:r>
          </a:p>
          <a:p>
            <a:pPr lvl="1"/>
            <a:endParaRPr lang="en-US" sz="2400" dirty="0">
              <a:sym typeface="Wingdings" pitchFamily="2" charset="2"/>
            </a:endParaRPr>
          </a:p>
          <a:p>
            <a:r>
              <a:rPr lang="en-US" sz="2800" dirty="0">
                <a:sym typeface="Wingdings" pitchFamily="2" charset="2"/>
              </a:rPr>
              <a:t>Examples: </a:t>
            </a:r>
          </a:p>
          <a:p>
            <a:pPr lvl="1" eaLnBrk="1" hangingPunct="1"/>
            <a:r>
              <a:rPr lang="en-US" sz="2400" dirty="0">
                <a:sym typeface="Wingdings" pitchFamily="2" charset="2"/>
              </a:rPr>
              <a:t>CIE </a:t>
            </a:r>
            <a:r>
              <a:rPr lang="en-US" sz="2400" dirty="0" err="1">
                <a:sym typeface="Wingdings" pitchFamily="2" charset="2"/>
              </a:rPr>
              <a:t>u’v</a:t>
            </a:r>
            <a:r>
              <a:rPr lang="en-US" sz="2400" dirty="0">
                <a:sym typeface="Wingdings" pitchFamily="2" charset="2"/>
              </a:rPr>
              <a:t>’</a:t>
            </a:r>
          </a:p>
          <a:p>
            <a:pPr lvl="1" eaLnBrk="1" hangingPunct="1"/>
            <a:r>
              <a:rPr lang="en-US" sz="2400" dirty="0">
                <a:sym typeface="Wingdings" pitchFamily="2" charset="2"/>
              </a:rPr>
              <a:t>CIE Lab</a:t>
            </a:r>
            <a:endParaRPr lang="en-US" sz="2400" dirty="0"/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2713" y="4140200"/>
            <a:ext cx="2703512" cy="2647950"/>
          </a:xfrm>
          <a:prstGeom prst="rect">
            <a:avLst/>
          </a:prstGeom>
          <a:noFill/>
          <a:ln w="12700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05438" y="1123950"/>
            <a:ext cx="2490787" cy="2503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3493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Uniform color spaces</a:t>
            </a:r>
          </a:p>
        </p:txBody>
      </p:sp>
      <p:cxnSp>
        <p:nvCxnSpPr>
          <p:cNvPr id="63494" name="Straight Arrow Connector 6"/>
          <p:cNvCxnSpPr>
            <a:cxnSpLocks noChangeShapeType="1"/>
          </p:cNvCxnSpPr>
          <p:nvPr/>
        </p:nvCxnSpPr>
        <p:spPr bwMode="auto">
          <a:xfrm rot="5400000">
            <a:off x="6264275" y="3702051"/>
            <a:ext cx="7651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3495" name="TextBox 8"/>
          <p:cNvSpPr txBox="1">
            <a:spLocks noChangeArrowheads="1"/>
          </p:cNvSpPr>
          <p:nvPr/>
        </p:nvSpPr>
        <p:spPr bwMode="auto">
          <a:xfrm>
            <a:off x="7821613" y="2114550"/>
            <a:ext cx="1387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CIE XYZ</a:t>
            </a:r>
          </a:p>
        </p:txBody>
      </p:sp>
      <p:sp>
        <p:nvSpPr>
          <p:cNvPr id="63496" name="TextBox 9"/>
          <p:cNvSpPr txBox="1">
            <a:spLocks noChangeArrowheads="1"/>
          </p:cNvSpPr>
          <p:nvPr/>
        </p:nvSpPr>
        <p:spPr bwMode="auto">
          <a:xfrm>
            <a:off x="7821613" y="5254625"/>
            <a:ext cx="1387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CIE u’v’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724" y="6200343"/>
            <a:ext cx="4804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CIE LAB is now almost universally the most popular uniform color space</a:t>
            </a:r>
          </a:p>
        </p:txBody>
      </p:sp>
    </p:spTree>
    <p:extLst>
      <p:ext uri="{BB962C8B-B14F-4D97-AF65-F5344CB8AC3E}">
        <p14:creationId xmlns:p14="http://schemas.microsoft.com/office/powerpoint/2010/main" val="131591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color spaces: LAB space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129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Expresses color as three numerical values,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L* for the lightness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A* for the green–red color components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b* and blue–yellow color components.</a:t>
            </a:r>
          </a:p>
        </p:txBody>
      </p:sp>
      <p:pic>
        <p:nvPicPr>
          <p:cNvPr id="2" name="Picture 1" descr="CIELAB_color_space_front_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48000"/>
            <a:ext cx="3937852" cy="2667000"/>
          </a:xfrm>
          <a:prstGeom prst="rect">
            <a:avLst/>
          </a:prstGeom>
        </p:spPr>
      </p:pic>
      <p:pic>
        <p:nvPicPr>
          <p:cNvPr id="3" name="Picture 2" descr="CIELAB_color_space_top_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71800"/>
            <a:ext cx="3116132" cy="300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8200" y="6596390"/>
            <a:ext cx="41774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Images obtained from </a:t>
            </a:r>
            <a:r>
              <a:rPr lang="en-US" sz="1050" dirty="0">
                <a:hlinkClick r:id="rId5"/>
              </a:rPr>
              <a:t>https://en.wikipedia.org/wiki/CIELAB_color_space</a:t>
            </a:r>
            <a:r>
              <a:rPr lang="en-US" sz="1050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0" y="6019800"/>
            <a:ext cx="102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4600" y="5867400"/>
            <a:ext cx="118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view</a:t>
            </a:r>
          </a:p>
        </p:txBody>
      </p:sp>
    </p:spTree>
    <p:extLst>
      <p:ext uri="{BB962C8B-B14F-4D97-AF65-F5344CB8AC3E}">
        <p14:creationId xmlns:p14="http://schemas.microsoft.com/office/powerpoint/2010/main" val="1462225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color spaces: LAB space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129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Perceptually meaningful, by virtue of how it was designed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Distances in the </a:t>
            </a:r>
            <a:r>
              <a:rPr lang="en-US" sz="2000" dirty="0" err="1"/>
              <a:t>colorspace</a:t>
            </a:r>
            <a:r>
              <a:rPr lang="en-US" sz="2000" dirty="0"/>
              <a:t> correspond to similar quantities of visually perceived change.</a:t>
            </a:r>
          </a:p>
        </p:txBody>
      </p:sp>
      <p:pic>
        <p:nvPicPr>
          <p:cNvPr id="8" name="Picture 7" descr="Screenshot 2018-09-06 12.23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" y="2590800"/>
            <a:ext cx="9144000" cy="160506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81338" y="4495800"/>
            <a:ext cx="8581662" cy="1631541"/>
            <a:chOff x="1" y="4495800"/>
            <a:chExt cx="8581662" cy="1631541"/>
          </a:xfrm>
        </p:grpSpPr>
        <p:pic>
          <p:nvPicPr>
            <p:cNvPr id="9" name="Picture 8" descr="Screenshot 2018-09-06 12.24.5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495801"/>
              <a:ext cx="4495799" cy="1631540"/>
            </a:xfrm>
            <a:prstGeom prst="rect">
              <a:avLst/>
            </a:prstGeom>
          </p:spPr>
        </p:pic>
        <p:pic>
          <p:nvPicPr>
            <p:cNvPr id="10" name="Picture 9" descr="Screenshot 2018-09-06 12.25.3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4495800"/>
              <a:ext cx="4085863" cy="1627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096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color?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4191000" cy="5029200"/>
          </a:xfrm>
        </p:spPr>
        <p:txBody>
          <a:bodyPr/>
          <a:lstStyle/>
          <a:p>
            <a:r>
              <a:rPr lang="en-US" sz="2400" dirty="0"/>
              <a:t>Color is a psychological property of our visual experiences when we look at objects and lights, </a:t>
            </a:r>
            <a:br>
              <a:rPr lang="en-US" sz="2400" dirty="0"/>
            </a:br>
            <a:r>
              <a:rPr lang="en-US" sz="2400" i="1" dirty="0"/>
              <a:t>not</a:t>
            </a:r>
            <a:r>
              <a:rPr lang="en-US" sz="2400" dirty="0"/>
              <a:t> a physical property of those objects or lights </a:t>
            </a:r>
            <a:br>
              <a:rPr lang="en-US" sz="2400" dirty="0"/>
            </a:br>
            <a:r>
              <a:rPr lang="en-US" sz="2400" dirty="0"/>
              <a:t>(S. Palmer, </a:t>
            </a:r>
            <a:r>
              <a:rPr lang="en-US" sz="2400" i="1" dirty="0"/>
              <a:t>Vision Science: Photons to Phenomenology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Color is the result of interaction between physical light in the environment and our visual system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71925" y="2047875"/>
            <a:ext cx="52387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278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color spaces: HSV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800600"/>
            <a:ext cx="7772400" cy="1905000"/>
          </a:xfrm>
        </p:spPr>
        <p:txBody>
          <a:bodyPr/>
          <a:lstStyle/>
          <a:p>
            <a:r>
              <a:rPr lang="en-US" dirty="0"/>
              <a:t>Perceptually meaningful dimensions: </a:t>
            </a:r>
            <a:br>
              <a:rPr lang="en-US" dirty="0"/>
            </a:br>
            <a:r>
              <a:rPr lang="en-US" dirty="0"/>
              <a:t>Hue, Saturation, Value (Intensity)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800"/>
            <a:ext cx="22415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635125"/>
            <a:ext cx="2768600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514475"/>
            <a:ext cx="31242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764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					Pixel values</a:t>
            </a:r>
          </a:p>
        </p:txBody>
      </p:sp>
      <p:pic>
        <p:nvPicPr>
          <p:cNvPr id="4" name="Picture 3" descr="Screenshot 2017-08-30 15.4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7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3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compression</a:t>
            </a:r>
          </a:p>
        </p:txBody>
      </p:sp>
      <p:pic>
        <p:nvPicPr>
          <p:cNvPr id="4" name="Picture 3" descr="Screenshot 2017-08-30 15.5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6800"/>
            <a:ext cx="7772400" cy="5521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990600"/>
            <a:ext cx="8153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8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Human encoding of color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Physics of color</a:t>
            </a:r>
          </a:p>
          <a:p>
            <a:r>
              <a:rPr lang="en-US" dirty="0">
                <a:solidFill>
                  <a:srgbClr val="000000"/>
                </a:solidFill>
              </a:rPr>
              <a:t>Applications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56765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color in computer vision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</a:rPr>
              <a:t>Color histograms for image matching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0625" y="1998662"/>
            <a:ext cx="3813175" cy="181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590800"/>
            <a:ext cx="2395538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3886200"/>
            <a:ext cx="23368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1343025" y="6324600"/>
            <a:ext cx="6457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Swain and Ballard, </a:t>
            </a:r>
            <a:r>
              <a:rPr lang="en-US">
                <a:hlinkClick r:id="rId6"/>
              </a:rPr>
              <a:t>Color Indexing</a:t>
            </a:r>
            <a:r>
              <a:rPr lang="en-US"/>
              <a:t>, IJCV 1991.</a:t>
            </a:r>
          </a:p>
        </p:txBody>
      </p:sp>
    </p:spTree>
    <p:extLst>
      <p:ext uri="{BB962C8B-B14F-4D97-AF65-F5344CB8AC3E}">
        <p14:creationId xmlns:p14="http://schemas.microsoft.com/office/powerpoint/2010/main" val="512477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color in computer vision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</a:rPr>
              <a:t>Image segmentation and retrieval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93862"/>
            <a:ext cx="43084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152400" y="5921514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C. Carson, S. </a:t>
            </a:r>
            <a:r>
              <a:rPr lang="en-US" sz="2000" dirty="0" err="1"/>
              <a:t>Belongie</a:t>
            </a:r>
            <a:r>
              <a:rPr lang="en-US" sz="2000" dirty="0"/>
              <a:t>, H. Greenspan, and J. Malik, </a:t>
            </a:r>
            <a:r>
              <a:rPr lang="en-US" sz="2000" dirty="0" err="1"/>
              <a:t>Blobworld</a:t>
            </a:r>
            <a:r>
              <a:rPr lang="en-US" sz="2000" dirty="0"/>
              <a:t>: Image segmentation using Expectation-Maximization and its application to image querying, ICVIS 1999.</a:t>
            </a:r>
          </a:p>
        </p:txBody>
      </p:sp>
    </p:spTree>
    <p:extLst>
      <p:ext uri="{BB962C8B-B14F-4D97-AF65-F5344CB8AC3E}">
        <p14:creationId xmlns:p14="http://schemas.microsoft.com/office/powerpoint/2010/main" val="1869673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>
          <a:xfrm>
            <a:off x="628650" y="168275"/>
            <a:ext cx="7772400" cy="1143000"/>
          </a:xfrm>
        </p:spPr>
        <p:txBody>
          <a:bodyPr/>
          <a:lstStyle/>
          <a:p>
            <a:r>
              <a:rPr lang="en-US" dirty="0"/>
              <a:t>Uses of color in computer vision</a:t>
            </a:r>
          </a:p>
        </p:txBody>
      </p:sp>
      <p:sp>
        <p:nvSpPr>
          <p:cNvPr id="476162" name="Content Placeholder 2"/>
          <p:cNvSpPr>
            <a:spLocks noGrp="1"/>
          </p:cNvSpPr>
          <p:nvPr>
            <p:ph idx="1"/>
          </p:nvPr>
        </p:nvSpPr>
        <p:spPr>
          <a:xfrm>
            <a:off x="336550" y="1219200"/>
            <a:ext cx="8377238" cy="482123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Color-based image retrieval</a:t>
            </a:r>
          </a:p>
          <a:p>
            <a:r>
              <a:rPr lang="en-US" sz="2400" dirty="0"/>
              <a:t>Given collection (database) of images:</a:t>
            </a:r>
          </a:p>
          <a:p>
            <a:pPr lvl="1"/>
            <a:r>
              <a:rPr lang="en-US" sz="2400" dirty="0"/>
              <a:t>Extract and store one color histogram per image</a:t>
            </a:r>
          </a:p>
          <a:p>
            <a:pPr lvl="1">
              <a:buFontTx/>
              <a:buNone/>
            </a:pPr>
            <a:endParaRPr lang="en-US" sz="800" dirty="0"/>
          </a:p>
          <a:p>
            <a:r>
              <a:rPr lang="en-US" sz="2400" dirty="0"/>
              <a:t>Given new query image:</a:t>
            </a:r>
          </a:p>
          <a:p>
            <a:pPr lvl="1"/>
            <a:r>
              <a:rPr lang="en-US" sz="2400" dirty="0"/>
              <a:t>Extract its color histogram</a:t>
            </a:r>
          </a:p>
          <a:p>
            <a:pPr lvl="1"/>
            <a:r>
              <a:rPr lang="en-US" sz="2400" dirty="0"/>
              <a:t>For each database image:</a:t>
            </a:r>
          </a:p>
          <a:p>
            <a:pPr lvl="2"/>
            <a:r>
              <a:rPr lang="en-US" dirty="0"/>
              <a:t>Compute intersection between query histogram and database histogram</a:t>
            </a:r>
          </a:p>
          <a:p>
            <a:pPr lvl="1"/>
            <a:r>
              <a:rPr lang="en-US" sz="2400" dirty="0"/>
              <a:t>Sort intersection values (highest score = most similar)</a:t>
            </a:r>
          </a:p>
          <a:p>
            <a:pPr lvl="1"/>
            <a:r>
              <a:rPr lang="en-US" sz="2400" dirty="0"/>
              <a:t>Rank database items relative to query based on this sorted order</a:t>
            </a:r>
          </a:p>
          <a:p>
            <a:pPr lvl="1">
              <a:buFontTx/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1428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3" name="Picture 2" descr="C:\Documents and Settings\grauman\Desktop\firstbytes\nnex\allimages.jpg"/>
          <p:cNvPicPr>
            <a:picLocks noChangeAspect="1" noChangeArrowheads="1"/>
          </p:cNvPicPr>
          <p:nvPr/>
        </p:nvPicPr>
        <p:blipFill>
          <a:blip r:embed="rId3" cstate="print"/>
          <a:srcRect l="12004" t="6990" r="9877" b="18826"/>
          <a:stretch>
            <a:fillRect/>
          </a:stretch>
        </p:blipFill>
        <p:spPr bwMode="auto">
          <a:xfrm>
            <a:off x="-42863" y="1125538"/>
            <a:ext cx="9215438" cy="540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Title 1"/>
          <p:cNvSpPr>
            <a:spLocks noGrp="1"/>
          </p:cNvSpPr>
          <p:nvPr>
            <p:ph type="title"/>
          </p:nvPr>
        </p:nvSpPr>
        <p:spPr>
          <a:xfrm>
            <a:off x="2673350" y="5510213"/>
            <a:ext cx="7772400" cy="1143000"/>
          </a:xfrm>
        </p:spPr>
        <p:txBody>
          <a:bodyPr/>
          <a:lstStyle/>
          <a:p>
            <a:r>
              <a:rPr lang="en-US" sz="2400"/>
              <a:t>Example database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0962" y="685800"/>
            <a:ext cx="8377238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>
                <a:solidFill>
                  <a:srgbClr val="C00000"/>
                </a:solidFill>
              </a:rPr>
              <a:t>Color-based image retrieval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374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7"/>
          <p:cNvSpPr>
            <a:spLocks noGrp="1"/>
          </p:cNvSpPr>
          <p:nvPr>
            <p:ph type="title"/>
          </p:nvPr>
        </p:nvSpPr>
        <p:spPr>
          <a:xfrm>
            <a:off x="628650" y="5864225"/>
            <a:ext cx="7772400" cy="1143000"/>
          </a:xfrm>
        </p:spPr>
        <p:txBody>
          <a:bodyPr/>
          <a:lstStyle/>
          <a:p>
            <a:r>
              <a:rPr lang="en-US" sz="2400"/>
              <a:t>Example retrievals</a:t>
            </a:r>
          </a:p>
        </p:txBody>
      </p:sp>
      <p:pic>
        <p:nvPicPr>
          <p:cNvPr id="396291" name="Picture 3" descr="C:\Documents and Settings\grauman\Desktop\firstbytes\nnex\inters_nn5.jpg"/>
          <p:cNvPicPr>
            <a:picLocks noChangeAspect="1" noChangeArrowheads="1"/>
          </p:cNvPicPr>
          <p:nvPr/>
        </p:nvPicPr>
        <p:blipFill>
          <a:blip r:embed="rId3" cstate="print"/>
          <a:srcRect l="24918" t="41315" r="9915" b="47610"/>
          <a:stretch>
            <a:fillRect/>
          </a:stretch>
        </p:blipFill>
        <p:spPr bwMode="auto">
          <a:xfrm>
            <a:off x="774700" y="3611563"/>
            <a:ext cx="7448550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6292" name="Picture 4" descr="C:\Documents and Settings\grauman\Desktop\firstbytes\nnex\inters_nn6.jpg"/>
          <p:cNvPicPr>
            <a:picLocks noChangeAspect="1" noChangeArrowheads="1"/>
          </p:cNvPicPr>
          <p:nvPr/>
        </p:nvPicPr>
        <p:blipFill>
          <a:blip r:embed="rId4" cstate="print"/>
          <a:srcRect l="24599" t="38335" r="9915" b="45055"/>
          <a:stretch>
            <a:fillRect/>
          </a:stretch>
        </p:blipFill>
        <p:spPr bwMode="auto">
          <a:xfrm>
            <a:off x="701675" y="4779963"/>
            <a:ext cx="7485063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9" name="Picture 7" descr="C:\Documents and Settings\grauman\Desktop\firstbytes\nnex\inters_nn16.jpg"/>
          <p:cNvPicPr>
            <a:picLocks noChangeAspect="1" noChangeArrowheads="1"/>
          </p:cNvPicPr>
          <p:nvPr/>
        </p:nvPicPr>
        <p:blipFill>
          <a:blip r:embed="rId5" cstate="print"/>
          <a:srcRect l="24918" t="40463" r="9915" b="48036"/>
          <a:stretch>
            <a:fillRect/>
          </a:stretch>
        </p:blipFill>
        <p:spPr bwMode="auto">
          <a:xfrm>
            <a:off x="811213" y="1055688"/>
            <a:ext cx="7448550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6302" name="Picture 14" descr="C:\Documents and Settings\grauman\Desktop\firstbytes\nnex\inters_nn69.jpg"/>
          <p:cNvPicPr>
            <a:picLocks noChangeAspect="1" noChangeArrowheads="1"/>
          </p:cNvPicPr>
          <p:nvPr/>
        </p:nvPicPr>
        <p:blipFill>
          <a:blip r:embed="rId6" cstate="print"/>
          <a:srcRect l="25237" t="41315" r="9915" b="46513"/>
          <a:stretch>
            <a:fillRect/>
          </a:stretch>
        </p:blipFill>
        <p:spPr bwMode="auto">
          <a:xfrm>
            <a:off x="811213" y="2333625"/>
            <a:ext cx="7521575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1" name="Picture 8" descr="C:\Documents and Settings\grauman\Desktop\firstbytes\nnex\inters_nn20.jpg"/>
          <p:cNvPicPr>
            <a:picLocks noChangeAspect="1" noChangeArrowheads="1"/>
          </p:cNvPicPr>
          <p:nvPr/>
        </p:nvPicPr>
        <p:blipFill>
          <a:blip r:embed="rId7" cstate="print"/>
          <a:srcRect l="23418" t="40240" r="9818" b="46129"/>
          <a:stretch>
            <a:fillRect/>
          </a:stretch>
        </p:blipFill>
        <p:spPr bwMode="auto">
          <a:xfrm>
            <a:off x="555625" y="7445375"/>
            <a:ext cx="7631113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0962" y="685800"/>
            <a:ext cx="8377238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>
                <a:solidFill>
                  <a:srgbClr val="C00000"/>
                </a:solidFill>
              </a:rPr>
              <a:t>Color-based image retrieval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10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5" descr="C:\Documents and Settings\grauman\Desktop\firstbytes\nnex\inters_nn8.jpg"/>
          <p:cNvPicPr>
            <a:picLocks noChangeAspect="1" noChangeArrowheads="1"/>
          </p:cNvPicPr>
          <p:nvPr/>
        </p:nvPicPr>
        <p:blipFill>
          <a:blip r:embed="rId3" cstate="print"/>
          <a:srcRect l="25237" t="40463" r="10236" b="43777"/>
          <a:stretch>
            <a:fillRect/>
          </a:stretch>
        </p:blipFill>
        <p:spPr bwMode="auto">
          <a:xfrm>
            <a:off x="847725" y="1128713"/>
            <a:ext cx="7375525" cy="135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Picture 8" descr="C:\Documents and Settings\grauman\Desktop\firstbytes\nnex\inters_nn20.jpg"/>
          <p:cNvPicPr>
            <a:picLocks noChangeAspect="1" noChangeArrowheads="1"/>
          </p:cNvPicPr>
          <p:nvPr/>
        </p:nvPicPr>
        <p:blipFill>
          <a:blip r:embed="rId4" cstate="print"/>
          <a:srcRect l="23418" t="40240" r="9818" b="46129"/>
          <a:stretch>
            <a:fillRect/>
          </a:stretch>
        </p:blipFill>
        <p:spPr bwMode="auto">
          <a:xfrm>
            <a:off x="701675" y="4268788"/>
            <a:ext cx="7631113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2" name="Picture 12" descr="C:\Documents and Settings\grauman\Desktop\firstbytes\nnex\inters_nn55.jpg"/>
          <p:cNvPicPr>
            <a:picLocks noChangeAspect="1" noChangeArrowheads="1"/>
          </p:cNvPicPr>
          <p:nvPr/>
        </p:nvPicPr>
        <p:blipFill>
          <a:blip r:embed="rId5" cstate="print"/>
          <a:srcRect l="23639" t="38760" r="8638" b="43777"/>
          <a:stretch>
            <a:fillRect/>
          </a:stretch>
        </p:blipFill>
        <p:spPr bwMode="auto">
          <a:xfrm>
            <a:off x="701675" y="2552700"/>
            <a:ext cx="7740650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3" name="Title 17"/>
          <p:cNvSpPr>
            <a:spLocks noGrp="1"/>
          </p:cNvSpPr>
          <p:nvPr>
            <p:ph type="title"/>
          </p:nvPr>
        </p:nvSpPr>
        <p:spPr>
          <a:xfrm>
            <a:off x="628650" y="5864225"/>
            <a:ext cx="7772400" cy="1143000"/>
          </a:xfrm>
        </p:spPr>
        <p:txBody>
          <a:bodyPr/>
          <a:lstStyle/>
          <a:p>
            <a:r>
              <a:rPr lang="en-US" sz="2400"/>
              <a:t>Example retrievals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0962" y="685800"/>
            <a:ext cx="8377238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>
                <a:solidFill>
                  <a:srgbClr val="C00000"/>
                </a:solidFill>
              </a:rPr>
              <a:t>Color-based image retrieval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100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color?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4191000" cy="5029200"/>
          </a:xfrm>
        </p:spPr>
        <p:txBody>
          <a:bodyPr/>
          <a:lstStyle/>
          <a:p>
            <a:r>
              <a:rPr lang="en-US" sz="2400" dirty="0"/>
              <a:t>Color is the property possessed by an object to produce different sensations on the eye as a result of the way the object reflects or emits light.</a:t>
            </a:r>
          </a:p>
          <a:p>
            <a:endParaRPr lang="en-US" sz="2400" dirty="0"/>
          </a:p>
          <a:p>
            <a:r>
              <a:rPr lang="en-US" sz="2400" dirty="0"/>
              <a:t>Color is the result of the interaction between physical light in the environment and our visual system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71925" y="2047875"/>
            <a:ext cx="52387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6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color in computer vision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36637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</a:rPr>
              <a:t>Skin detection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914400" y="5959475"/>
            <a:ext cx="7848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M. Jones and J. Rehg, </a:t>
            </a:r>
            <a:r>
              <a:rPr lang="en-US">
                <a:hlinkClick r:id="rId3"/>
              </a:rPr>
              <a:t>Statistical Color Models with Application to Skin Detection</a:t>
            </a:r>
            <a:r>
              <a:rPr lang="en-US"/>
              <a:t>, IJCV 2002.</a:t>
            </a:r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6788" y="1524000"/>
            <a:ext cx="4668837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4662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color in computer vision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Building appearance models for tracking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549758"/>
            <a:ext cx="69342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959583"/>
            <a:ext cx="6629400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0" y="6202363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en-US" sz="1800"/>
              <a:t>D. Ramanan, D. Forsyth, and A. Zisserman. </a:t>
            </a:r>
            <a:r>
              <a:rPr lang="en-US" sz="1800">
                <a:hlinkClick r:id="rId5"/>
              </a:rPr>
              <a:t>Tracking People by Learning their Appearance</a:t>
            </a:r>
            <a:r>
              <a:rPr lang="en-US" sz="1800"/>
              <a:t>. PAMI 2007.</a:t>
            </a:r>
          </a:p>
        </p:txBody>
      </p:sp>
    </p:spTree>
    <p:extLst>
      <p:ext uri="{BB962C8B-B14F-4D97-AF65-F5344CB8AC3E}">
        <p14:creationId xmlns:p14="http://schemas.microsoft.com/office/powerpoint/2010/main" val="1532809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-152400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Texture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3599" y="6501368"/>
            <a:ext cx="32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F &amp; P, used with permission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37862"/>
            <a:ext cx="6525518" cy="57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7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texture?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Patterns of structure from</a:t>
            </a:r>
          </a:p>
          <a:p>
            <a:pPr lvl="1"/>
            <a:r>
              <a:rPr lang="en-US" altLang="en-US"/>
              <a:t>changes in surface albedo (eg printed cloth)</a:t>
            </a:r>
          </a:p>
          <a:p>
            <a:pPr lvl="1"/>
            <a:r>
              <a:rPr lang="en-US" altLang="en-US"/>
              <a:t>changes in surface shape (eg bark)</a:t>
            </a:r>
          </a:p>
          <a:p>
            <a:pPr lvl="1"/>
            <a:r>
              <a:rPr lang="en-US" altLang="en-US"/>
              <a:t>many small surface patches (eg leaves on a bush)</a:t>
            </a:r>
          </a:p>
          <a:p>
            <a:r>
              <a:rPr lang="en-US" altLang="en-US"/>
              <a:t>Hard to define; but texture tells us</a:t>
            </a:r>
          </a:p>
          <a:p>
            <a:pPr lvl="1"/>
            <a:r>
              <a:rPr lang="en-US" altLang="en-US"/>
              <a:t>what a surface is like</a:t>
            </a:r>
          </a:p>
          <a:p>
            <a:pPr lvl="1"/>
            <a:r>
              <a:rPr lang="en-US" altLang="en-US"/>
              <a:t>(sometimes) object identity</a:t>
            </a:r>
          </a:p>
          <a:p>
            <a:pPr lvl="1"/>
            <a:r>
              <a:rPr lang="en-US" altLang="en-US"/>
              <a:t>(sometimes) surface shape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630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Texture and Material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3716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716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0386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Box 7"/>
          <p:cNvSpPr txBox="1">
            <a:spLocks noChangeArrowheads="1"/>
          </p:cNvSpPr>
          <p:nvPr/>
        </p:nvSpPr>
        <p:spPr bwMode="auto">
          <a:xfrm>
            <a:off x="3429000" y="6550025"/>
            <a:ext cx="571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/>
              <a:t>http://www-cvr.ai.uiuc.edu/ponce_grp/data/texture_database/samples/</a:t>
            </a:r>
          </a:p>
        </p:txBody>
      </p:sp>
    </p:spTree>
    <p:extLst>
      <p:ext uri="{BB962C8B-B14F-4D97-AF65-F5344CB8AC3E}">
        <p14:creationId xmlns:p14="http://schemas.microsoft.com/office/powerpoint/2010/main" val="1381196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Texture and Orientation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6240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Box 8"/>
          <p:cNvSpPr txBox="1">
            <a:spLocks noChangeArrowheads="1"/>
          </p:cNvSpPr>
          <p:nvPr/>
        </p:nvSpPr>
        <p:spPr bwMode="auto">
          <a:xfrm>
            <a:off x="3429000" y="6550025"/>
            <a:ext cx="571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/>
              <a:t>http://www-cvr.ai.uiuc.edu/ponce_grp/data/texture_database/samples/</a:t>
            </a:r>
          </a:p>
        </p:txBody>
      </p:sp>
    </p:spTree>
    <p:extLst>
      <p:ext uri="{BB962C8B-B14F-4D97-AF65-F5344CB8AC3E}">
        <p14:creationId xmlns:p14="http://schemas.microsoft.com/office/powerpoint/2010/main" val="3643402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Texture and Scale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3276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3840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3429000" y="6550025"/>
            <a:ext cx="571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/>
              <a:t>http://www-cvr.ai.uiuc.edu/ponce_grp/data/texture_database/samples/</a:t>
            </a:r>
          </a:p>
        </p:txBody>
      </p:sp>
    </p:spTree>
    <p:extLst>
      <p:ext uri="{BB962C8B-B14F-4D97-AF65-F5344CB8AC3E}">
        <p14:creationId xmlns:p14="http://schemas.microsoft.com/office/powerpoint/2010/main" val="45443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/>
              <a:t>Texture: Core Problems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556970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Represent complex surface textures to recognize 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objects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materials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textures</a:t>
            </a:r>
          </a:p>
          <a:p>
            <a:pPr marL="556970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Synthesize texture from examples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to create big textures for computer graphics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290294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to fill in holes in images caused by editing</a:t>
            </a:r>
          </a:p>
        </p:txBody>
      </p:sp>
    </p:spTree>
    <p:extLst>
      <p:ext uri="{BB962C8B-B14F-4D97-AF65-F5344CB8AC3E}">
        <p14:creationId xmlns:p14="http://schemas.microsoft.com/office/powerpoint/2010/main" val="177377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/>
              <a:t>Texture representation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556970">
              <a:tabLst>
                <a:tab pos="1012368" algn="l"/>
                <a:tab pos="1290294" algn="l"/>
                <a:tab pos="1290294" algn="l"/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Core idea:  Textures consist of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a set of elements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repeated in some way</a:t>
            </a:r>
          </a:p>
          <a:p>
            <a:pPr marL="556970">
              <a:tabLst>
                <a:tab pos="1012368" algn="l"/>
                <a:tab pos="1290294" algn="l"/>
                <a:tab pos="1290294" algn="l"/>
                <a:tab pos="1012368" algn="l"/>
                <a:tab pos="1012368" algn="l"/>
                <a:tab pos="1290294" algn="l"/>
                <a:tab pos="1290294" algn="l"/>
              </a:tabLst>
            </a:pPr>
            <a:endParaRPr lang="en-US" altLang="en-US"/>
          </a:p>
          <a:p>
            <a:pPr marL="556970">
              <a:tabLst>
                <a:tab pos="1012368" algn="l"/>
                <a:tab pos="1290294" algn="l"/>
                <a:tab pos="1290294" algn="l"/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Representations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identify the elements</a:t>
            </a:r>
          </a:p>
          <a:p>
            <a:pPr marL="834896" lvl="1">
              <a:tabLst>
                <a:tab pos="1012368" algn="l"/>
                <a:tab pos="1290294" algn="l"/>
                <a:tab pos="1290294" algn="l"/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/>
              <a:t>summarize the repetition</a:t>
            </a:r>
          </a:p>
        </p:txBody>
      </p:sp>
    </p:spTree>
    <p:extLst>
      <p:ext uri="{BB962C8B-B14F-4D97-AF65-F5344CB8AC3E}">
        <p14:creationId xmlns:p14="http://schemas.microsoft.com/office/powerpoint/2010/main" val="62543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/>
          </p:cNvSpPr>
          <p:nvPr/>
        </p:nvSpPr>
        <p:spPr bwMode="auto">
          <a:xfrm>
            <a:off x="5929908" y="1676400"/>
            <a:ext cx="3366492" cy="182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1066800" algn="l"/>
                <a:tab pos="1066800" algn="l"/>
                <a:tab pos="1066800" algn="l"/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1066800" algn="l"/>
                <a:tab pos="1066800" algn="l"/>
                <a:tab pos="1066800" algn="l"/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1066800" algn="l"/>
                <a:tab pos="1066800" algn="l"/>
                <a:tab pos="1066800" algn="l"/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1066800" algn="l"/>
                <a:tab pos="1066800" algn="l"/>
                <a:tab pos="1066800" algn="l"/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1066800" algn="l"/>
                <a:tab pos="1066800" algn="l"/>
                <a:tab pos="1066800" algn="l"/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  <a:tab pos="1066800" algn="l"/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  <a:tab pos="1066800" algn="l"/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  <a:tab pos="1066800" algn="l"/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6800" algn="l"/>
                <a:tab pos="1066800" algn="l"/>
                <a:tab pos="1066800" algn="l"/>
                <a:tab pos="1066800" algn="l"/>
                <a:tab pos="1066800" algn="l"/>
                <a:tab pos="1066800" algn="l"/>
              </a:tabLst>
              <a:defRPr sz="12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US" altLang="en-US" sz="1700" dirty="0">
                <a:cs typeface="Times" charset="0"/>
              </a:rPr>
              <a:t>Notice how the change in </a:t>
            </a:r>
          </a:p>
          <a:p>
            <a:pPr algn="ctr"/>
            <a:r>
              <a:rPr lang="en-US" altLang="en-US" sz="1700" dirty="0">
                <a:cs typeface="Times" charset="0"/>
              </a:rPr>
              <a:t>pattern elements and </a:t>
            </a:r>
          </a:p>
          <a:p>
            <a:pPr algn="ctr"/>
            <a:r>
              <a:rPr lang="en-US" altLang="en-US" sz="1700" dirty="0">
                <a:cs typeface="Times" charset="0"/>
              </a:rPr>
              <a:t>repetitions is the main</a:t>
            </a:r>
          </a:p>
          <a:p>
            <a:pPr algn="ctr"/>
            <a:r>
              <a:rPr lang="en-US" altLang="en-US" sz="1700" dirty="0">
                <a:cs typeface="Times" charset="0"/>
              </a:rPr>
              <a:t>difference between different</a:t>
            </a:r>
          </a:p>
          <a:p>
            <a:pPr algn="ctr"/>
            <a:r>
              <a:rPr lang="en-US" altLang="en-US" sz="1700" dirty="0">
                <a:cs typeface="Times" charset="0"/>
              </a:rPr>
              <a:t>textured surfaces </a:t>
            </a:r>
          </a:p>
          <a:p>
            <a:pPr algn="ctr"/>
            <a:r>
              <a:rPr lang="en-US" altLang="en-US" sz="1700" dirty="0">
                <a:cs typeface="Times" charset="0"/>
              </a:rPr>
              <a:t>(the plants, the ground, etc.)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6172200" cy="657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97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encoding of color</a:t>
            </a:r>
          </a:p>
          <a:p>
            <a:r>
              <a:rPr lang="en-US" dirty="0"/>
              <a:t>Color representation</a:t>
            </a:r>
          </a:p>
          <a:p>
            <a:r>
              <a:rPr lang="en-US" dirty="0"/>
              <a:t>Applications in computer vision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78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 dirty="0"/>
              <a:t>Filter based texture representations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728420" indent="-514350">
              <a:spcBef>
                <a:spcPts val="300"/>
              </a:spcBef>
              <a:buFont typeface="+mj-lt"/>
              <a:buAutoNum type="arabicPeriod"/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800" dirty="0"/>
              <a:t>Choose a set of filters, each representing a pattern element</a:t>
            </a:r>
          </a:p>
          <a:p>
            <a:pPr marL="1006346" lvl="1" indent="-457200">
              <a:spcBef>
                <a:spcPts val="300"/>
              </a:spcBef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400" dirty="0"/>
              <a:t>typically a spot and some oriented bars</a:t>
            </a:r>
          </a:p>
          <a:p>
            <a:pPr marL="728420" indent="-514350">
              <a:spcBef>
                <a:spcPts val="300"/>
              </a:spcBef>
              <a:buFont typeface="+mj-lt"/>
              <a:buAutoNum type="arabicPeriod"/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800" dirty="0"/>
              <a:t>Apply all the filter the image at a variety of scales</a:t>
            </a:r>
          </a:p>
          <a:p>
            <a:pPr marL="728420" indent="-514350">
              <a:spcBef>
                <a:spcPts val="300"/>
              </a:spcBef>
              <a:buFont typeface="+mj-lt"/>
              <a:buAutoNum type="arabicPeriod"/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800" dirty="0"/>
              <a:t>Rectify the filtered images</a:t>
            </a:r>
          </a:p>
          <a:p>
            <a:pPr marL="1006346" lvl="1" indent="-457200">
              <a:spcBef>
                <a:spcPts val="300"/>
              </a:spcBef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400" dirty="0"/>
              <a:t>typically half wave,  to avoid averaging contrast reversals</a:t>
            </a:r>
          </a:p>
          <a:p>
            <a:pPr marL="1376024" lvl="2" indent="-457200">
              <a:spcBef>
                <a:spcPts val="300"/>
              </a:spcBef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000" dirty="0"/>
              <a:t>e.g. should not average dark spot on light background, light spot on dark background to zero</a:t>
            </a:r>
          </a:p>
        </p:txBody>
      </p:sp>
    </p:spTree>
    <p:extLst>
      <p:ext uri="{BB962C8B-B14F-4D97-AF65-F5344CB8AC3E}">
        <p14:creationId xmlns:p14="http://schemas.microsoft.com/office/powerpoint/2010/main" val="720617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 dirty="0"/>
              <a:t>Filter based texture representations continued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728420" indent="-514350">
              <a:spcBef>
                <a:spcPts val="300"/>
              </a:spcBef>
              <a:buFont typeface="+mj-lt"/>
              <a:buAutoNum type="arabicPeriod" startAt="4"/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800" dirty="0"/>
              <a:t>Compute summaries of rectified filtered images</a:t>
            </a:r>
          </a:p>
          <a:p>
            <a:pPr marL="1006346" lvl="1" indent="-457200">
              <a:spcBef>
                <a:spcPts val="300"/>
              </a:spcBef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400" dirty="0"/>
              <a:t>e.g. smoothed average</a:t>
            </a:r>
          </a:p>
          <a:p>
            <a:pPr marL="1006346" lvl="1" indent="-457200">
              <a:spcBef>
                <a:spcPts val="300"/>
              </a:spcBef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400" dirty="0"/>
              <a:t>at a variety of scales to capture</a:t>
            </a:r>
          </a:p>
          <a:p>
            <a:pPr marL="1376024" lvl="2" indent="-457200">
              <a:spcBef>
                <a:spcPts val="300"/>
              </a:spcBef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000" dirty="0"/>
              <a:t>nearby pattern elements and general picture of pattern elements</a:t>
            </a:r>
          </a:p>
          <a:p>
            <a:pPr marL="728420" indent="-514350">
              <a:spcBef>
                <a:spcPts val="300"/>
              </a:spcBef>
              <a:buFont typeface="+mj-lt"/>
              <a:buAutoNum type="arabicPeriod" startAt="4"/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800" dirty="0"/>
              <a:t>Now describe each pixel by vector of summaries</a:t>
            </a:r>
          </a:p>
          <a:p>
            <a:pPr marL="1006346" lvl="1" indent="-457200">
              <a:spcBef>
                <a:spcPts val="300"/>
              </a:spcBef>
              <a:tabLst>
                <a:tab pos="1012368" algn="l"/>
                <a:tab pos="1290294" algn="l"/>
                <a:tab pos="1012368" algn="l"/>
                <a:tab pos="1012368" algn="l"/>
                <a:tab pos="1290294" algn="l"/>
                <a:tab pos="1602822" algn="l"/>
                <a:tab pos="1012368" algn="l"/>
                <a:tab pos="1602822" algn="l"/>
                <a:tab pos="1602822" algn="l"/>
                <a:tab pos="1602822" algn="l"/>
                <a:tab pos="1012368" algn="l"/>
                <a:tab pos="1290294" algn="l"/>
              </a:tabLst>
            </a:pPr>
            <a:r>
              <a:rPr lang="en-US" altLang="en-US" sz="2400" dirty="0"/>
              <a:t>which could be very long</a:t>
            </a:r>
          </a:p>
        </p:txBody>
      </p:sp>
    </p:spTree>
    <p:extLst>
      <p:ext uri="{BB962C8B-B14F-4D97-AF65-F5344CB8AC3E}">
        <p14:creationId xmlns:p14="http://schemas.microsoft.com/office/powerpoint/2010/main" val="38070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759024"/>
            <a:ext cx="6652617" cy="53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645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915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51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we represent texture?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Compute responses of blobs and edges at various orientations and scales</a:t>
            </a:r>
          </a:p>
          <a:p>
            <a:endParaRPr lang="en-US"/>
          </a:p>
          <a:p>
            <a:pPr>
              <a:buFont typeface="Arial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69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Overcomplete</a:t>
            </a:r>
            <a:r>
              <a:rPr lang="en-US" dirty="0"/>
              <a:t> representation: filter banks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8400"/>
            <a:ext cx="72072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Box 12"/>
          <p:cNvSpPr txBox="1">
            <a:spLocks noChangeArrowheads="1"/>
          </p:cNvSpPr>
          <p:nvPr/>
        </p:nvSpPr>
        <p:spPr bwMode="auto">
          <a:xfrm>
            <a:off x="3429000" y="2057400"/>
            <a:ext cx="1528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LM Filter Bank</a:t>
            </a:r>
          </a:p>
        </p:txBody>
      </p:sp>
      <p:sp>
        <p:nvSpPr>
          <p:cNvPr id="53253" name="TextBox 5"/>
          <p:cNvSpPr txBox="1">
            <a:spLocks noChangeArrowheads="1"/>
          </p:cNvSpPr>
          <p:nvPr/>
        </p:nvSpPr>
        <p:spPr bwMode="auto">
          <a:xfrm>
            <a:off x="609600" y="6096000"/>
            <a:ext cx="8104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Code for filter banks: </a:t>
            </a:r>
            <a:r>
              <a:rPr lang="en-US" altLang="en-US" i="1"/>
              <a:t>www.robots.ox.ac.uk/~vgg/research/texclass/filters.html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31644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Filter banks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altLang="en-US" dirty="0"/>
              <a:t>Process image with each filter and keep responses (or squared/abs responses)</a:t>
            </a: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3505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09800"/>
            <a:ext cx="21907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267200"/>
            <a:ext cx="5715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28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Representing texture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91600" cy="4525963"/>
          </a:xfrm>
        </p:spPr>
        <p:txBody>
          <a:bodyPr/>
          <a:lstStyle/>
          <a:p>
            <a:r>
              <a:rPr lang="en-US" altLang="en-US" sz="2600" dirty="0"/>
              <a:t>Take the vectors of filter responses at each pixel and cluster them, then take histograms</a:t>
            </a: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3505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09800"/>
            <a:ext cx="21907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267200"/>
            <a:ext cx="5715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810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165225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Textures are made up of repeated local patterns, so:</a:t>
            </a:r>
          </a:p>
          <a:p>
            <a:pPr lvl="1" eaLnBrk="1" hangingPunct="1"/>
            <a:r>
              <a:rPr lang="en-US" dirty="0"/>
              <a:t>Find the patterns</a:t>
            </a:r>
          </a:p>
          <a:p>
            <a:pPr lvl="2" eaLnBrk="1" hangingPunct="1"/>
            <a:r>
              <a:rPr lang="en-US" dirty="0"/>
              <a:t>Use filters that look like patterns (spots, bars, raw patches…)</a:t>
            </a:r>
          </a:p>
          <a:p>
            <a:pPr lvl="2" eaLnBrk="1" hangingPunct="1"/>
            <a:r>
              <a:rPr lang="en-US" dirty="0"/>
              <a:t>Consider magnitude of response</a:t>
            </a:r>
          </a:p>
          <a:p>
            <a:pPr lvl="1" eaLnBrk="1" hangingPunct="1"/>
            <a:r>
              <a:rPr lang="en-US" dirty="0"/>
              <a:t>Describe their statistics within each local window</a:t>
            </a:r>
          </a:p>
          <a:p>
            <a:pPr lvl="2" eaLnBrk="1" hangingPunct="1"/>
            <a:r>
              <a:rPr lang="en-US" dirty="0"/>
              <a:t>Mean, standard deviation</a:t>
            </a:r>
          </a:p>
          <a:p>
            <a:pPr lvl="2" eaLnBrk="1" hangingPunct="1"/>
            <a:r>
              <a:rPr lang="en-US" dirty="0"/>
              <a:t>Histogram</a:t>
            </a:r>
          </a:p>
          <a:p>
            <a:pPr lvl="2" eaLnBrk="1" hangingPunct="1"/>
            <a:r>
              <a:rPr lang="en-US" dirty="0"/>
              <a:t>Histogram of “prototypical” feature occurrences</a:t>
            </a:r>
          </a:p>
          <a:p>
            <a:pPr lvl="2" eaLnBrk="1" hangingPunct="1"/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32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59426" name="Picture 3"/>
          <p:cNvPicPr>
            <a:picLocks noChangeAspect="1" noChangeArrowheads="1"/>
          </p:cNvPicPr>
          <p:nvPr/>
        </p:nvPicPr>
        <p:blipFill>
          <a:blip r:embed="rId3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5000" contrast="-20000"/>
                    </a14:imgEffect>
                  </a14:imgLayer>
                </a14:imgProps>
              </a:ext>
            </a:extLst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428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4173538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62200" y="2209800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5000" contrast="-20000"/>
                    </a14:imgEffect>
                  </a14:imgLayer>
                </a14:imgProps>
              </a:ext>
            </a:extLst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403600" y="12017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403600" y="3757613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884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36524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 animBg="1"/>
      <p:bldP spid="30" grpId="0"/>
      <p:bldP spid="34" grpId="0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encoding of color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 representation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Applications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21523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61474" name="Picture 3"/>
          <p:cNvPicPr>
            <a:picLocks noChangeAspect="1" noChangeArrowheads="1"/>
          </p:cNvPicPr>
          <p:nvPr/>
        </p:nvPicPr>
        <p:blipFill>
          <a:blip r:embed="rId3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5000" contrast="-20000"/>
                    </a14:imgEffect>
                  </a14:imgLayer>
                </a14:imgProps>
              </a:ext>
            </a:extLst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76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cxnSp>
        <p:nvCxnSpPr>
          <p:cNvPr id="361479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1480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1481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148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5000" contrast="-20000"/>
                    </a14:imgEffect>
                  </a14:imgLayer>
                </a14:imgProps>
              </a:ext>
            </a:extLst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83" name="Rectangle 26"/>
          <p:cNvSpPr>
            <a:spLocks noChangeArrowheads="1"/>
          </p:cNvSpPr>
          <p:nvPr/>
        </p:nvSpPr>
        <p:spPr bwMode="auto">
          <a:xfrm>
            <a:off x="3622675" y="153035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1484" name="Rectangle 27"/>
          <p:cNvSpPr>
            <a:spLocks noChangeArrowheads="1"/>
          </p:cNvSpPr>
          <p:nvPr/>
        </p:nvSpPr>
        <p:spPr bwMode="auto">
          <a:xfrm>
            <a:off x="3622675" y="40862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1485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884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1512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1513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1514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1515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4173538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62200" y="2209800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586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63522" name="Picture 3"/>
          <p:cNvPicPr>
            <a:picLocks noChangeAspect="1" noChangeArrowheads="1"/>
          </p:cNvPicPr>
          <p:nvPr/>
        </p:nvPicPr>
        <p:blipFill>
          <a:blip r:embed="rId3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35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5000" contrast="-20000"/>
                    </a14:imgEffect>
                  </a14:imgLayer>
                </a14:imgProps>
              </a:ext>
            </a:extLst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4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cxnSp>
        <p:nvCxnSpPr>
          <p:cNvPr id="363527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3528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3529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35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5000" contrast="-20000"/>
                    </a14:imgEffect>
                  </a14:imgLayer>
                </a14:imgProps>
              </a:ext>
            </a:extLst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31" name="Rectangle 26"/>
          <p:cNvSpPr>
            <a:spLocks noChangeArrowheads="1"/>
          </p:cNvSpPr>
          <p:nvPr/>
        </p:nvSpPr>
        <p:spPr bwMode="auto">
          <a:xfrm>
            <a:off x="3622675" y="153035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3532" name="Rectangle 27"/>
          <p:cNvSpPr>
            <a:spLocks noChangeArrowheads="1"/>
          </p:cNvSpPr>
          <p:nvPr/>
        </p:nvSpPr>
        <p:spPr bwMode="auto">
          <a:xfrm>
            <a:off x="3622675" y="40862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3533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884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3560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3561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3562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3563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4173538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62200" y="2209800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525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65570" name="Picture 3"/>
          <p:cNvPicPr>
            <a:picLocks noChangeAspect="1" noChangeArrowheads="1"/>
          </p:cNvPicPr>
          <p:nvPr/>
        </p:nvPicPr>
        <p:blipFill>
          <a:blip r:embed="rId3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5000" contrast="-20000"/>
                    </a14:imgEffect>
                  </a14:imgLayer>
                </a14:imgProps>
              </a:ext>
            </a:extLst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2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cxnSp>
        <p:nvCxnSpPr>
          <p:cNvPr id="365575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5576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5577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557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5000" contrast="-20000"/>
                    </a14:imgEffect>
                  </a14:imgLayer>
                </a14:imgProps>
              </a:ext>
            </a:extLst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9" name="Rectangle 26"/>
          <p:cNvSpPr>
            <a:spLocks noChangeArrowheads="1"/>
          </p:cNvSpPr>
          <p:nvPr/>
        </p:nvSpPr>
        <p:spPr bwMode="auto">
          <a:xfrm>
            <a:off x="4206875" y="17494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0" name="Rectangle 27"/>
          <p:cNvSpPr>
            <a:spLocks noChangeArrowheads="1"/>
          </p:cNvSpPr>
          <p:nvPr/>
        </p:nvSpPr>
        <p:spPr bwMode="auto">
          <a:xfrm>
            <a:off x="4206875" y="430530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884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560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560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561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561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561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62200" y="4173538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62200" y="2209800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067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sp>
        <p:nvSpPr>
          <p:cNvPr id="367618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884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7645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7646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7647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7648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7649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67650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7651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7652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67653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67683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7684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7685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9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1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9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sp>
        <p:nvSpPr>
          <p:cNvPr id="369666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884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9693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9694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9695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9696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9697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69698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9699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9700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69701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69747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8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9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369703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4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5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6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7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8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9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0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1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2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3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4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5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6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7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8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9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0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1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2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3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4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5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6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7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8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9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30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395413" y="5645150"/>
            <a:ext cx="18986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Windows with small gradient in both directions</a:t>
            </a: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76" name="Straight Arrow Connector 75"/>
          <p:cNvCxnSpPr>
            <a:cxnSpLocks noChangeShapeType="1"/>
            <a:endCxn id="74" idx="4"/>
          </p:cNvCxnSpPr>
          <p:nvPr/>
        </p:nvCxnSpPr>
        <p:spPr bwMode="auto">
          <a:xfrm rot="16200000" flipV="1">
            <a:off x="1769269" y="5226844"/>
            <a:ext cx="912812" cy="19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3074988" y="3392488"/>
            <a:ext cx="2300287" cy="3187700"/>
            <a:chOff x="3074967" y="3392487"/>
            <a:chExt cx="2300319" cy="3187136"/>
          </a:xfrm>
        </p:grpSpPr>
        <p:sp>
          <p:nvSpPr>
            <p:cNvPr id="369744" name="Oval 78"/>
            <p:cNvSpPr>
              <a:spLocks noChangeArrowheads="1"/>
            </p:cNvSpPr>
            <p:nvPr/>
          </p:nvSpPr>
          <p:spPr bwMode="auto">
            <a:xfrm>
              <a:off x="3074967" y="3392487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5" name="TextBox 79"/>
            <p:cNvSpPr txBox="1">
              <a:spLocks noChangeArrowheads="1"/>
            </p:cNvSpPr>
            <p:nvPr/>
          </p:nvSpPr>
          <p:spPr bwMode="auto">
            <a:xfrm>
              <a:off x="3476610" y="5656293"/>
              <a:ext cx="189867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/>
                <a:t>Windows with primarily vertical edges</a:t>
              </a:r>
            </a:p>
          </p:txBody>
        </p:sp>
        <p:cxnSp>
          <p:nvCxnSpPr>
            <p:cNvPr id="369746" name="Straight Arrow Connector 80"/>
            <p:cNvCxnSpPr>
              <a:cxnSpLocks noChangeShapeType="1"/>
            </p:cNvCxnSpPr>
            <p:nvPr/>
          </p:nvCxnSpPr>
          <p:spPr bwMode="auto">
            <a:xfrm rot="16200000" flipV="1">
              <a:off x="3668303" y="5263779"/>
              <a:ext cx="912825" cy="1825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4" name="Group 90"/>
          <p:cNvGrpSpPr>
            <a:grpSpLocks/>
          </p:cNvGrpSpPr>
          <p:nvPr/>
        </p:nvGrpSpPr>
        <p:grpSpPr bwMode="auto">
          <a:xfrm>
            <a:off x="0" y="909638"/>
            <a:ext cx="3148013" cy="2190750"/>
            <a:chOff x="0" y="909603"/>
            <a:chExt cx="3147993" cy="2190780"/>
          </a:xfrm>
        </p:grpSpPr>
        <p:sp>
          <p:nvSpPr>
            <p:cNvPr id="369740" name="Oval 82"/>
            <p:cNvSpPr>
              <a:spLocks noChangeArrowheads="1"/>
            </p:cNvSpPr>
            <p:nvPr/>
          </p:nvSpPr>
          <p:spPr bwMode="auto">
            <a:xfrm>
              <a:off x="1431882" y="1712889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grpSp>
          <p:nvGrpSpPr>
            <p:cNvPr id="5" name="Group 85"/>
            <p:cNvGrpSpPr>
              <a:grpSpLocks/>
            </p:cNvGrpSpPr>
            <p:nvPr/>
          </p:nvGrpSpPr>
          <p:grpSpPr bwMode="auto">
            <a:xfrm>
              <a:off x="0" y="909603"/>
              <a:ext cx="2162142" cy="1006480"/>
              <a:chOff x="0" y="909603"/>
              <a:chExt cx="2162142" cy="1006480"/>
            </a:xfrm>
          </p:grpSpPr>
          <p:sp>
            <p:nvSpPr>
              <p:cNvPr id="369742" name="TextBox 81"/>
              <p:cNvSpPr txBox="1">
                <a:spLocks noChangeArrowheads="1"/>
              </p:cNvSpPr>
              <p:nvPr/>
            </p:nvSpPr>
            <p:spPr bwMode="auto">
              <a:xfrm>
                <a:off x="0" y="909603"/>
                <a:ext cx="2162142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/>
                  <a:t>Windows with primarily horizontal edges</a:t>
                </a:r>
              </a:p>
            </p:txBody>
          </p:sp>
          <p:cxnSp>
            <p:nvCxnSpPr>
              <p:cNvPr id="369743" name="Straight Arrow Connector 84"/>
              <p:cNvCxnSpPr>
                <a:cxnSpLocks noChangeShapeType="1"/>
                <a:endCxn id="369740" idx="1"/>
              </p:cNvCxnSpPr>
              <p:nvPr/>
            </p:nvCxnSpPr>
            <p:spPr bwMode="auto">
              <a:xfrm>
                <a:off x="1212804" y="1530324"/>
                <a:ext cx="470397" cy="3857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369737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/>
                <a:t>Both</a:t>
              </a:r>
            </a:p>
          </p:txBody>
        </p:sp>
        <p:sp>
          <p:nvSpPr>
            <p:cNvPr id="369738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cxnSp>
          <p:nvCxnSpPr>
            <p:cNvPr id="369739" name="Straight Arrow Connector 88"/>
            <p:cNvCxnSpPr>
              <a:cxnSpLocks noChangeShapeType="1"/>
            </p:cNvCxnSpPr>
            <p:nvPr/>
          </p:nvCxnSpPr>
          <p:spPr bwMode="auto">
            <a:xfrm rot="5400000">
              <a:off x="4243384" y="1603350"/>
              <a:ext cx="182565" cy="10953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5764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3" name="Rectangle 17"/>
          <p:cNvSpPr>
            <a:spLocks noChangeArrowheads="1"/>
          </p:cNvSpPr>
          <p:nvPr/>
        </p:nvSpPr>
        <p:spPr bwMode="auto">
          <a:xfrm>
            <a:off x="5922963" y="1712913"/>
            <a:ext cx="2957512" cy="44545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Texture representation: example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</a:blip>
          <a:srcRect l="60813" t="41463" r="27456" b="37805"/>
          <a:stretch>
            <a:fillRect/>
          </a:stretch>
        </p:blipFill>
        <p:spPr bwMode="auto">
          <a:xfrm>
            <a:off x="6251598" y="2078019"/>
            <a:ext cx="2464959" cy="288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6" name="Picture 3"/>
          <p:cNvPicPr>
            <a:picLocks noChangeAspect="1" noChangeArrowheads="1"/>
          </p:cNvPicPr>
          <p:nvPr/>
        </p:nvPicPr>
        <p:blipFill>
          <a:blip r:embed="rId3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7" name="Picture 3"/>
          <p:cNvPicPr>
            <a:picLocks noChangeAspect="1" noChangeArrowheads="1"/>
          </p:cNvPicPr>
          <p:nvPr/>
        </p:nvPicPr>
        <p:blipFill>
          <a:blip r:embed="rId3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720" name="Straight Arrow Connector 10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371721" name="Picture 3"/>
          <p:cNvPicPr>
            <a:picLocks noChangeAspect="1" noChangeArrowheads="1"/>
          </p:cNvPicPr>
          <p:nvPr/>
        </p:nvPicPr>
        <p:blipFill>
          <a:blip r:embed="rId3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2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723" name="Straight Arrow Connector 13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1724" name="TextBox 14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sp>
        <p:nvSpPr>
          <p:cNvPr id="371725" name="TextBox 15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sp>
        <p:nvSpPr>
          <p:cNvPr id="371726" name="TextBox 16"/>
          <p:cNvSpPr txBox="1">
            <a:spLocks noChangeArrowheads="1"/>
          </p:cNvSpPr>
          <p:nvPr/>
        </p:nvSpPr>
        <p:spPr bwMode="auto">
          <a:xfrm>
            <a:off x="6324600" y="4926013"/>
            <a:ext cx="2373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visualization of the assignment to texture “types” </a:t>
            </a:r>
          </a:p>
        </p:txBody>
      </p:sp>
    </p:spTree>
    <p:extLst>
      <p:ext uri="{BB962C8B-B14F-4D97-AF65-F5344CB8AC3E}">
        <p14:creationId xmlns:p14="http://schemas.microsoft.com/office/powerpoint/2010/main" val="3214908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sp>
        <p:nvSpPr>
          <p:cNvPr id="373762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884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3789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73790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73791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3792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73793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73794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3795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3796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73797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73837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73838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73839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373799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0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1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2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3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4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5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6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7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8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09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0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1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2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3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4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5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6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7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8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19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20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21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22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23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24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25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3826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>
            <a:off x="3074988" y="3392488"/>
            <a:ext cx="1716087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1431925" y="1712913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grpSp>
        <p:nvGrpSpPr>
          <p:cNvPr id="3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373835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373836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cxnSp>
        <p:nvCxnSpPr>
          <p:cNvPr id="93" name="Straight Arrow Connector 92"/>
          <p:cNvCxnSpPr>
            <a:cxnSpLocks noChangeShapeType="1"/>
            <a:stCxn id="373838" idx="0"/>
            <a:endCxn id="373800" idx="4"/>
          </p:cNvCxnSpPr>
          <p:nvPr/>
        </p:nvCxnSpPr>
        <p:spPr bwMode="auto">
          <a:xfrm rot="5400000" flipH="1" flipV="1">
            <a:off x="3148013" y="2954338"/>
            <a:ext cx="1131887" cy="2555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4" name="Straight Arrow Connector 93"/>
          <p:cNvCxnSpPr>
            <a:cxnSpLocks noChangeShapeType="1"/>
            <a:stCxn id="373838" idx="2"/>
            <a:endCxn id="373804" idx="6"/>
          </p:cNvCxnSpPr>
          <p:nvPr/>
        </p:nvCxnSpPr>
        <p:spPr bwMode="auto">
          <a:xfrm rot="10800000" flipH="1" flipV="1">
            <a:off x="3476625" y="3776663"/>
            <a:ext cx="620713" cy="10953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3914775" y="2662238"/>
            <a:ext cx="25923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Far: dissimilar textures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024313" y="3465513"/>
            <a:ext cx="25923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Close: similar textures</a:t>
            </a:r>
          </a:p>
        </p:txBody>
      </p:sp>
    </p:spTree>
    <p:extLst>
      <p:ext uri="{BB962C8B-B14F-4D97-AF65-F5344CB8AC3E}">
        <p14:creationId xmlns:p14="http://schemas.microsoft.com/office/powerpoint/2010/main" val="11509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9" grpId="0" animBg="1"/>
      <p:bldP spid="83" grpId="0" animBg="1"/>
      <p:bldP spid="98" grpId="0"/>
      <p:bldP spid="9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 dirty="0"/>
              <a:t>Example based texture representations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14070" indent="0">
              <a:buNone/>
              <a:tabLst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 b="1" dirty="0">
                <a:solidFill>
                  <a:srgbClr val="FF0000"/>
                </a:solidFill>
              </a:rPr>
              <a:t>Q: how does one choose the filters?</a:t>
            </a:r>
          </a:p>
          <a:p>
            <a:pPr marL="556970">
              <a:tabLst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 dirty="0"/>
              <a:t>Responses to over-complete filter banks</a:t>
            </a:r>
          </a:p>
          <a:p>
            <a:pPr marL="957020" lvl="1">
              <a:tabLst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 dirty="0"/>
              <a:t>build histograms over filter responses</a:t>
            </a:r>
          </a:p>
          <a:p>
            <a:pPr marL="957020" lvl="1">
              <a:tabLst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 dirty="0"/>
              <a:t>describe textures using clusters of responses</a:t>
            </a:r>
          </a:p>
          <a:p>
            <a:pPr marL="556970">
              <a:tabLst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 dirty="0"/>
              <a:t>Alternative </a:t>
            </a:r>
          </a:p>
          <a:p>
            <a:pPr marL="834896" lvl="1">
              <a:tabLst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 dirty="0"/>
              <a:t>build a vocabulary of pattern elements from pictures</a:t>
            </a:r>
          </a:p>
          <a:p>
            <a:pPr marL="834896" lvl="1">
              <a:tabLst>
                <a:tab pos="1012368" algn="l"/>
                <a:tab pos="1012368" algn="l"/>
                <a:tab pos="1290294" algn="l"/>
                <a:tab pos="1290294" algn="l"/>
              </a:tabLst>
            </a:pPr>
            <a:r>
              <a:rPr lang="en-US" altLang="en-US" dirty="0"/>
              <a:t>describe textures using this vocabulary</a:t>
            </a:r>
          </a:p>
        </p:txBody>
      </p:sp>
    </p:spTree>
    <p:extLst>
      <p:ext uri="{BB962C8B-B14F-4D97-AF65-F5344CB8AC3E}">
        <p14:creationId xmlns:p14="http://schemas.microsoft.com/office/powerpoint/2010/main" val="2773438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/>
              <a:t>Building a vocabulary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81057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4191000"/>
            <a:ext cx="8991600" cy="2514600"/>
          </a:xfrm>
        </p:spPr>
        <p:txBody>
          <a:bodyPr/>
          <a:lstStyle/>
          <a:p>
            <a:r>
              <a:rPr lang="en-US" altLang="en-US" sz="2600" dirty="0"/>
              <a:t>There are 2 steps to building a pooled texture representation for texture in an image domain.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2200" dirty="0"/>
              <a:t>Build a dictionary representing the range of possible pattern elements, using a large number of texture patches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sz="2200" dirty="0" err="1"/>
              <a:t>Vectorize</a:t>
            </a:r>
            <a:r>
              <a:rPr lang="en-US" altLang="en-US" sz="2200" dirty="0"/>
              <a:t> the patches  in images using the clusters learned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37757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many training example textures</a:t>
            </a:r>
          </a:p>
          <a:p>
            <a:r>
              <a:rPr lang="en-US" dirty="0"/>
              <a:t>Construct the vectors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for the relevant pixels; these could be a reshaping of a patch around the pixel or  a vector of filter outputs computed at the pixel </a:t>
            </a:r>
          </a:p>
          <a:p>
            <a:r>
              <a:rPr lang="en-US" dirty="0"/>
              <a:t>Obtain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cluster centers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/>
              <a:t> for these examples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0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humaney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6588" y="1066800"/>
            <a:ext cx="5484812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/>
              <a:t>The Eye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192588"/>
            <a:ext cx="9067800" cy="258921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The human eye is a camera! </a:t>
            </a:r>
            <a:r>
              <a:rPr lang="en-US" sz="2400" dirty="0"/>
              <a:t>But what’s the “film”?</a:t>
            </a:r>
          </a:p>
          <a:p>
            <a:pPr>
              <a:spcBef>
                <a:spcPts val="0"/>
              </a:spcBef>
            </a:pPr>
            <a:r>
              <a:rPr lang="en-US" sz="2400" b="1" dirty="0"/>
              <a:t>Lens </a:t>
            </a:r>
            <a:r>
              <a:rPr lang="en-US" sz="2400" dirty="0"/>
              <a:t>- changes shape by using ciliary muscles (to focus on objects at different distances)</a:t>
            </a:r>
          </a:p>
          <a:p>
            <a:pPr>
              <a:spcBef>
                <a:spcPts val="0"/>
              </a:spcBef>
            </a:pPr>
            <a:r>
              <a:rPr lang="en-US" sz="2400" b="1" dirty="0"/>
              <a:t>Pupil</a:t>
            </a:r>
            <a:r>
              <a:rPr lang="en-US" sz="2400" dirty="0"/>
              <a:t> - the hole (aperture) whose size is controlled by the iris</a:t>
            </a:r>
          </a:p>
          <a:p>
            <a:pPr>
              <a:spcBef>
                <a:spcPts val="0"/>
              </a:spcBef>
            </a:pPr>
            <a:r>
              <a:rPr lang="en-US" sz="2400" b="1" dirty="0"/>
              <a:t>Iris</a:t>
            </a:r>
            <a:r>
              <a:rPr lang="en-US" sz="2400" dirty="0"/>
              <a:t> - colored annulus with radial muscles</a:t>
            </a:r>
          </a:p>
          <a:p>
            <a:pPr>
              <a:spcBef>
                <a:spcPts val="0"/>
              </a:spcBef>
            </a:pPr>
            <a:r>
              <a:rPr lang="en-US" sz="2400" b="1" dirty="0"/>
              <a:t>Retina</a:t>
            </a:r>
            <a:r>
              <a:rPr lang="en-US" sz="2400" dirty="0"/>
              <a:t> - photoreceptor cells (cones and rods) – “the film”</a:t>
            </a:r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p:sp>
        <p:nvSpPr>
          <p:cNvPr id="2" name="Rectangle 1"/>
          <p:cNvSpPr/>
          <p:nvPr/>
        </p:nvSpPr>
        <p:spPr>
          <a:xfrm rot="19428413">
            <a:off x="5037364" y="3830721"/>
            <a:ext cx="387489" cy="181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27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an image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relevant pixel </a:t>
            </a:r>
            <a:r>
              <a:rPr lang="en-US" dirty="0" err="1"/>
              <a:t>pixel</a:t>
            </a:r>
            <a:r>
              <a:rPr lang="en-US" dirty="0"/>
              <a:t> I in the image</a:t>
            </a:r>
          </a:p>
          <a:p>
            <a:pPr lvl="1"/>
            <a:r>
              <a:rPr lang="en-US" dirty="0"/>
              <a:t>Compute the vector representation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for that pixel</a:t>
            </a:r>
          </a:p>
          <a:p>
            <a:pPr lvl="1"/>
            <a:r>
              <a:rPr lang="en-US" dirty="0"/>
              <a:t>Obtain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, the index of the cluster center </a:t>
            </a:r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 closest to that pixel</a:t>
            </a:r>
          </a:p>
          <a:p>
            <a:pPr lvl="1"/>
            <a:r>
              <a:rPr lang="en-US" dirty="0"/>
              <a:t>Insert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 into a histogram for that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44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124200"/>
            <a:ext cx="829911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/>
              <a:t>Clustering the examples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  <a:ln/>
        </p:spPr>
        <p:txBody>
          <a:bodyPr anchor="t"/>
          <a:lstStyle/>
          <a:p>
            <a:pPr marL="556970">
              <a:tabLst>
                <a:tab pos="1012368" algn="l"/>
                <a:tab pos="1290294" algn="l"/>
                <a:tab pos="1602822" algn="l"/>
                <a:tab pos="1602822" algn="l"/>
              </a:tabLst>
            </a:pPr>
            <a:r>
              <a:rPr lang="en-US" altLang="en-US" dirty="0"/>
              <a:t>For using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dirty="0"/>
              <a:t>-means we can represent patches with</a:t>
            </a:r>
          </a:p>
          <a:p>
            <a:pPr marL="747374" lvl="1">
              <a:tabLst>
                <a:tab pos="1012368" algn="l"/>
                <a:tab pos="1290294" algn="l"/>
                <a:tab pos="1602822" algn="l"/>
                <a:tab pos="1602822" algn="l"/>
              </a:tabLst>
            </a:pPr>
            <a:r>
              <a:rPr lang="en-US" altLang="en-US" dirty="0"/>
              <a:t>intensity vector</a:t>
            </a:r>
          </a:p>
          <a:p>
            <a:pPr marL="747374" lvl="1">
              <a:tabLst>
                <a:tab pos="1012368" algn="l"/>
                <a:tab pos="1290294" algn="l"/>
                <a:tab pos="1602822" algn="l"/>
                <a:tab pos="1602822" algn="l"/>
              </a:tabLst>
            </a:pPr>
            <a:r>
              <a:rPr lang="en-US" altLang="en-US" dirty="0"/>
              <a:t>vector of filter responses over pixel/patch</a:t>
            </a:r>
          </a:p>
        </p:txBody>
      </p:sp>
    </p:spTree>
    <p:extLst>
      <p:ext uri="{BB962C8B-B14F-4D97-AF65-F5344CB8AC3E}">
        <p14:creationId xmlns:p14="http://schemas.microsoft.com/office/powerpoint/2010/main" val="1581188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/>
              <a:t>Representing a region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960437"/>
            <a:ext cx="8229600" cy="4525963"/>
          </a:xfrm>
          <a:ln/>
        </p:spPr>
        <p:txBody>
          <a:bodyPr anchor="t"/>
          <a:lstStyle/>
          <a:p>
            <a:pPr marL="556970">
              <a:tabLst>
                <a:tab pos="1012368" algn="l"/>
                <a:tab pos="1290294" algn="l"/>
                <a:tab pos="1602822" algn="l"/>
                <a:tab pos="1602822" algn="l"/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sz="2800" dirty="0"/>
              <a:t>Vector Quantization</a:t>
            </a:r>
          </a:p>
          <a:p>
            <a:pPr marL="834896" lvl="1">
              <a:tabLst>
                <a:tab pos="1012368" algn="l"/>
                <a:tab pos="1290294" algn="l"/>
                <a:tab pos="1602822" algn="l"/>
                <a:tab pos="1602822" algn="l"/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Represent a high-dimensional data item with a single number</a:t>
            </a:r>
          </a:p>
          <a:p>
            <a:pPr marL="1147424" lvl="2">
              <a:tabLst>
                <a:tab pos="1012368" algn="l"/>
                <a:tab pos="1290294" algn="l"/>
                <a:tab pos="1602822" algn="l"/>
                <a:tab pos="1602822" algn="l"/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sz="2000" dirty="0"/>
              <a:t>Find the number of the nearest cluster center in dictionary</a:t>
            </a:r>
          </a:p>
          <a:p>
            <a:pPr marL="1147424" lvl="2">
              <a:tabLst>
                <a:tab pos="1012368" algn="l"/>
                <a:tab pos="1290294" algn="l"/>
                <a:tab pos="1602822" algn="l"/>
                <a:tab pos="1602822" algn="l"/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sz="2000" dirty="0"/>
              <a:t>Use that to represent the cluster</a:t>
            </a:r>
          </a:p>
          <a:p>
            <a:pPr marL="556970">
              <a:tabLst>
                <a:tab pos="1012368" algn="l"/>
                <a:tab pos="1290294" algn="l"/>
                <a:tab pos="1602822" algn="l"/>
                <a:tab pos="1602822" algn="l"/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sz="2800" dirty="0"/>
              <a:t>Summarize the pattern of patches</a:t>
            </a:r>
          </a:p>
          <a:p>
            <a:pPr marL="834896" lvl="1">
              <a:tabLst>
                <a:tab pos="1012368" algn="l"/>
                <a:tab pos="1290294" algn="l"/>
                <a:tab pos="1602822" algn="l"/>
                <a:tab pos="1602822" algn="l"/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Cut region into patches</a:t>
            </a:r>
          </a:p>
          <a:p>
            <a:pPr marL="834896" lvl="1">
              <a:tabLst>
                <a:tab pos="1012368" algn="l"/>
                <a:tab pos="1290294" algn="l"/>
                <a:tab pos="1602822" algn="l"/>
                <a:tab pos="1602822" algn="l"/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Vector quantize - vector quantized image patches are sometimes called </a:t>
            </a:r>
            <a:r>
              <a:rPr lang="en-US" altLang="en-US" sz="2400" dirty="0">
                <a:solidFill>
                  <a:srgbClr val="FF0000"/>
                </a:solidFill>
              </a:rPr>
              <a:t>visual words</a:t>
            </a:r>
          </a:p>
          <a:p>
            <a:pPr marL="834896" lvl="1">
              <a:tabLst>
                <a:tab pos="1012368" algn="l"/>
                <a:tab pos="1290294" algn="l"/>
                <a:tab pos="1602822" algn="l"/>
                <a:tab pos="1602822" algn="l"/>
                <a:tab pos="1012368" algn="l"/>
                <a:tab pos="1290294" algn="l"/>
                <a:tab pos="1290294" algn="l"/>
                <a:tab pos="1290294" algn="l"/>
              </a:tabLst>
            </a:pPr>
            <a:r>
              <a:rPr lang="en-US" altLang="en-US" sz="2400" dirty="0"/>
              <a:t>Build histogram of resulting numbers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697627"/>
            <a:ext cx="765187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652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85711"/>
            <a:ext cx="8495696" cy="414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021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20" y="89297"/>
            <a:ext cx="6136928" cy="647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810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98" y="8930"/>
            <a:ext cx="6025307" cy="655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489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Texture representations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vector summarizing the trends in pattern elements</a:t>
            </a:r>
          </a:p>
          <a:p>
            <a:pPr lvl="1"/>
            <a:r>
              <a:rPr lang="en-US" altLang="en-US" dirty="0"/>
              <a:t>either overall trend in filter responses</a:t>
            </a:r>
          </a:p>
          <a:p>
            <a:pPr lvl="1"/>
            <a:r>
              <a:rPr lang="en-US" altLang="en-US" dirty="0"/>
              <a:t>or histogram of vector quantized patches</a:t>
            </a:r>
          </a:p>
          <a:p>
            <a:r>
              <a:rPr lang="en-US" altLang="en-US" dirty="0"/>
              <a:t>At a pixel</a:t>
            </a:r>
          </a:p>
          <a:p>
            <a:pPr lvl="1"/>
            <a:r>
              <a:rPr lang="en-US" altLang="en-US" dirty="0"/>
              <a:t>compute representations for domains centered on the pixel</a:t>
            </a:r>
          </a:p>
          <a:p>
            <a:r>
              <a:rPr lang="en-US" altLang="en-US" dirty="0"/>
              <a:t>For a region</a:t>
            </a:r>
          </a:p>
          <a:p>
            <a:pPr lvl="1"/>
            <a:r>
              <a:rPr lang="en-US" altLang="en-US" dirty="0"/>
              <a:t>compute representations the whole region</a:t>
            </a:r>
          </a:p>
        </p:txBody>
      </p:sp>
    </p:spTree>
    <p:extLst>
      <p:ext uri="{BB962C8B-B14F-4D97-AF65-F5344CB8AC3E}">
        <p14:creationId xmlns:p14="http://schemas.microsoft.com/office/powerpoint/2010/main" val="788761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20" algn="l"/>
              </a:tabLst>
            </a:pPr>
            <a:r>
              <a:rPr lang="en-US" altLang="en-US"/>
              <a:t>Texture: crucial points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  <a:ln/>
        </p:spPr>
        <p:txBody>
          <a:bodyPr/>
          <a:lstStyle/>
          <a:p>
            <a:pPr marL="556970">
              <a:tabLst>
                <a:tab pos="1012368" algn="l"/>
                <a:tab pos="1012368" algn="l"/>
                <a:tab pos="1290294" algn="l"/>
                <a:tab pos="1602822" algn="l"/>
                <a:tab pos="1290294" algn="l"/>
                <a:tab pos="1602822" algn="l"/>
                <a:tab pos="1012368" algn="l"/>
                <a:tab pos="1012368" algn="l"/>
              </a:tabLst>
            </a:pPr>
            <a:r>
              <a:rPr lang="en-US" altLang="en-US" dirty="0"/>
              <a:t>Texture is the result of repetition of pattern elements</a:t>
            </a:r>
          </a:p>
          <a:p>
            <a:pPr marL="556970">
              <a:tabLst>
                <a:tab pos="1012368" algn="l"/>
                <a:tab pos="1012368" algn="l"/>
                <a:tab pos="1290294" algn="l"/>
                <a:tab pos="1602822" algn="l"/>
                <a:tab pos="1290294" algn="l"/>
                <a:tab pos="1602822" algn="l"/>
                <a:tab pos="1012368" algn="l"/>
                <a:tab pos="1012368" algn="l"/>
              </a:tabLst>
            </a:pPr>
            <a:r>
              <a:rPr lang="en-US" altLang="en-US" dirty="0"/>
              <a:t>Representation of textures</a:t>
            </a:r>
          </a:p>
          <a:p>
            <a:pPr marL="957020" lvl="1">
              <a:tabLst>
                <a:tab pos="1012368" algn="l"/>
                <a:tab pos="1012368" algn="l"/>
                <a:tab pos="1290294" algn="l"/>
                <a:tab pos="1602822" algn="l"/>
                <a:tab pos="1290294" algn="l"/>
                <a:tab pos="1602822" algn="l"/>
                <a:tab pos="1012368" algn="l"/>
                <a:tab pos="1012368" algn="l"/>
              </a:tabLst>
            </a:pPr>
            <a:r>
              <a:rPr lang="en-US" altLang="en-US" dirty="0"/>
              <a:t>vocabulary of pattern elements</a:t>
            </a:r>
          </a:p>
          <a:p>
            <a:pPr marL="1147424" lvl="2">
              <a:tabLst>
                <a:tab pos="1012368" algn="l"/>
                <a:tab pos="1012368" algn="l"/>
                <a:tab pos="1290294" algn="l"/>
                <a:tab pos="1602822" algn="l"/>
                <a:tab pos="1290294" algn="l"/>
                <a:tab pos="1602822" algn="l"/>
                <a:tab pos="1012368" algn="l"/>
                <a:tab pos="1012368" algn="l"/>
              </a:tabLst>
            </a:pPr>
            <a:r>
              <a:rPr lang="en-US" altLang="en-US" dirty="0"/>
              <a:t>either filters or visual words</a:t>
            </a:r>
          </a:p>
          <a:p>
            <a:pPr marL="834896" lvl="1">
              <a:tabLst>
                <a:tab pos="1012368" algn="l"/>
                <a:tab pos="1012368" algn="l"/>
                <a:tab pos="1290294" algn="l"/>
                <a:tab pos="1602822" algn="l"/>
                <a:tab pos="1290294" algn="l"/>
                <a:tab pos="1602822" algn="l"/>
                <a:tab pos="1012368" algn="l"/>
                <a:tab pos="1012368" algn="l"/>
              </a:tabLst>
            </a:pPr>
            <a:r>
              <a:rPr lang="en-US" altLang="en-US" dirty="0"/>
              <a:t>summary of how they repeat</a:t>
            </a:r>
          </a:p>
          <a:p>
            <a:pPr marL="1147424" lvl="2">
              <a:tabLst>
                <a:tab pos="1012368" algn="l"/>
                <a:tab pos="1012368" algn="l"/>
                <a:tab pos="1290294" algn="l"/>
                <a:tab pos="1602822" algn="l"/>
                <a:tab pos="1290294" algn="l"/>
                <a:tab pos="1602822" algn="l"/>
                <a:tab pos="1012368" algn="l"/>
                <a:tab pos="1012368" algn="l"/>
              </a:tabLst>
            </a:pPr>
            <a:r>
              <a:rPr lang="en-US" altLang="en-US" dirty="0"/>
              <a:t>local averages of rectified filter responses or histograms</a:t>
            </a:r>
          </a:p>
        </p:txBody>
      </p:sp>
    </p:spTree>
    <p:extLst>
      <p:ext uri="{BB962C8B-B14F-4D97-AF65-F5344CB8AC3E}">
        <p14:creationId xmlns:p14="http://schemas.microsoft.com/office/powerpoint/2010/main" val="3615215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Slide Credits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David A. Forsyth - UIUC</a:t>
            </a:r>
          </a:p>
          <a:p>
            <a:r>
              <a:rPr lang="en-US" altLang="en-US" dirty="0"/>
              <a:t>Derek </a:t>
            </a:r>
            <a:r>
              <a:rPr lang="en-US" altLang="en-US" dirty="0" err="1"/>
              <a:t>Hoeim</a:t>
            </a:r>
            <a:r>
              <a:rPr lang="en-US" altLang="en-US" dirty="0"/>
              <a:t> – UIUC</a:t>
            </a:r>
          </a:p>
          <a:p>
            <a:r>
              <a:rPr lang="en-US" altLang="en-US" dirty="0"/>
              <a:t>Jana </a:t>
            </a:r>
            <a:r>
              <a:rPr lang="en-US" altLang="en-US" dirty="0" err="1"/>
              <a:t>Kosecka</a:t>
            </a:r>
            <a:r>
              <a:rPr lang="en-US" altLang="en-US" dirty="0"/>
              <a:t> - GMU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58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1220788" y="2568575"/>
            <a:ext cx="5029200" cy="1470025"/>
          </a:xfrm>
        </p:spPr>
        <p:txBody>
          <a:bodyPr/>
          <a:lstStyle/>
          <a:p>
            <a:r>
              <a:rPr lang="en-US" altLang="en-US" sz="7200"/>
              <a:t>Questions</a:t>
            </a:r>
          </a:p>
        </p:txBody>
      </p:sp>
      <p:pic>
        <p:nvPicPr>
          <p:cNvPr id="37891" name="Picture 2" descr="C:\Users\inwogu\AppData\Local\Microsoft\Windows\Temporary Internet Files\Content.IE5\K462S48W\MP90031559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35175"/>
            <a:ext cx="25908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Retina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19" y="1219200"/>
            <a:ext cx="6629400" cy="558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07744" y="1828800"/>
            <a:ext cx="762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0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sensitive receptors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6200" y="1066800"/>
            <a:ext cx="4572000" cy="565388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Cones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responsible for color vision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less sensitive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operate in high light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Rods</a:t>
            </a:r>
          </a:p>
          <a:p>
            <a:pPr lvl="1"/>
            <a:r>
              <a:rPr lang="en-US" sz="2000" dirty="0"/>
              <a:t>responsible for gray-scale vision (intensity based perception)</a:t>
            </a:r>
          </a:p>
          <a:p>
            <a:pPr lvl="1"/>
            <a:r>
              <a:rPr lang="en-US" sz="2000" dirty="0"/>
              <a:t>highly sensitive</a:t>
            </a:r>
          </a:p>
          <a:p>
            <a:pPr lvl="1"/>
            <a:r>
              <a:rPr lang="en-US" sz="2000" dirty="0"/>
              <a:t>operate at night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Rods and cones are </a:t>
            </a:r>
            <a:r>
              <a:rPr lang="en-US" sz="2400" i="1" dirty="0"/>
              <a:t>non-uniformly</a:t>
            </a:r>
            <a:r>
              <a:rPr lang="en-US" sz="2400" dirty="0"/>
              <a:t> distributed on the retina</a:t>
            </a:r>
            <a:endParaRPr lang="en-US" sz="1600" dirty="0"/>
          </a:p>
          <a:p>
            <a:pPr lvl="1"/>
            <a:r>
              <a:rPr lang="en-US" sz="1600" b="1" dirty="0"/>
              <a:t>Fovea</a:t>
            </a:r>
            <a:r>
              <a:rPr lang="en-US" sz="1600" dirty="0"/>
              <a:t> - Small region (1 or 2°) at the center of the visual field containing the highest density of cones – </a:t>
            </a:r>
            <a:r>
              <a:rPr lang="en-US" sz="1600" i="1" dirty="0"/>
              <a:t>and no rods</a:t>
            </a:r>
            <a:endParaRPr lang="en-US" sz="1400" i="1" dirty="0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Slide by Steve Seitz</a:t>
            </a: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3150" y="1365250"/>
            <a:ext cx="1282700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Line 7"/>
          <p:cNvSpPr>
            <a:spLocks noChangeShapeType="1"/>
          </p:cNvSpPr>
          <p:nvPr/>
        </p:nvSpPr>
        <p:spPr bwMode="auto">
          <a:xfrm flipH="1">
            <a:off x="1987550" y="426085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2597150" y="3924300"/>
            <a:ext cx="121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pigment</a:t>
            </a:r>
            <a:br>
              <a:rPr lang="en-US" sz="1800"/>
            </a:br>
            <a:r>
              <a:rPr lang="en-US" sz="1800"/>
              <a:t>molecules</a:t>
            </a:r>
          </a:p>
        </p:txBody>
      </p:sp>
    </p:spTree>
    <p:extLst>
      <p:ext uri="{BB962C8B-B14F-4D97-AF65-F5344CB8AC3E}">
        <p14:creationId xmlns:p14="http://schemas.microsoft.com/office/powerpoint/2010/main" val="301636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34" charset="0"/>
              </a:rPr>
              <a:t>Physiology of color vision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331075" y="6613525"/>
            <a:ext cx="17363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r="13429"/>
          <a:stretch>
            <a:fillRect/>
          </a:stretch>
        </p:blipFill>
        <p:spPr bwMode="auto">
          <a:xfrm>
            <a:off x="549275" y="1574556"/>
            <a:ext cx="4724400" cy="429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30275" y="1143000"/>
            <a:ext cx="35893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Helvetica" pitchFamily="34" charset="0"/>
              </a:rPr>
              <a:t>Three kinds of cones: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370" y="1447800"/>
            <a:ext cx="3110230" cy="3343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410200" y="4802615"/>
            <a:ext cx="3429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  Ratio of L to M to S cones: approx. 10:5:1</a:t>
            </a:r>
          </a:p>
          <a:p>
            <a:pPr>
              <a:buFontTx/>
              <a:buChar char="•"/>
            </a:pPr>
            <a:r>
              <a:rPr lang="en-US" dirty="0"/>
              <a:t>   Almost no S cones in the center of the fovea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867400"/>
            <a:ext cx="507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S, M and L cones are respectively sensitive to short-,</a:t>
            </a:r>
          </a:p>
          <a:p>
            <a:r>
              <a:rPr lang="en-US" dirty="0"/>
              <a:t>Medium- and long-wavelength lights</a:t>
            </a:r>
          </a:p>
        </p:txBody>
      </p:sp>
    </p:spTree>
    <p:extLst>
      <p:ext uri="{BB962C8B-B14F-4D97-AF65-F5344CB8AC3E}">
        <p14:creationId xmlns:p14="http://schemas.microsoft.com/office/powerpoint/2010/main" val="3654799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</TotalTime>
  <Words>2242</Words>
  <Application>Microsoft Macintosh PowerPoint</Application>
  <PresentationFormat>On-screen Show (4:3)</PresentationFormat>
  <Paragraphs>417</Paragraphs>
  <Slides>69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EngraversGothic BT Regular</vt:lpstr>
      <vt:lpstr>Helvetica</vt:lpstr>
      <vt:lpstr>Times</vt:lpstr>
      <vt:lpstr>Times New Roman</vt:lpstr>
      <vt:lpstr>Wingdings</vt:lpstr>
      <vt:lpstr>Office Theme</vt:lpstr>
      <vt:lpstr>Image</vt:lpstr>
      <vt:lpstr>CSCI 631 Foundations of Computer Vision</vt:lpstr>
      <vt:lpstr>What is color?</vt:lpstr>
      <vt:lpstr>What is color?</vt:lpstr>
      <vt:lpstr>Color</vt:lpstr>
      <vt:lpstr>Overview of Color</vt:lpstr>
      <vt:lpstr>The Eye</vt:lpstr>
      <vt:lpstr>The Retina</vt:lpstr>
      <vt:lpstr>Light sensitive receptors</vt:lpstr>
      <vt:lpstr>Physiology of color vision</vt:lpstr>
      <vt:lpstr>Color</vt:lpstr>
      <vt:lpstr>Linear color spaces: RGB space</vt:lpstr>
      <vt:lpstr>Linear color spaces: CIE XYZ</vt:lpstr>
      <vt:lpstr>Linear color spaces: CIE XYZ</vt:lpstr>
      <vt:lpstr>Distances in color space</vt:lpstr>
      <vt:lpstr>Uniform color spaces</vt:lpstr>
      <vt:lpstr>Distances in color space</vt:lpstr>
      <vt:lpstr>Uniform color spaces</vt:lpstr>
      <vt:lpstr>Linear color spaces: LAB space</vt:lpstr>
      <vt:lpstr>Linear color spaces: LAB space</vt:lpstr>
      <vt:lpstr>Nonlinear color spaces: HSV</vt:lpstr>
      <vt:lpstr>     Pixel values</vt:lpstr>
      <vt:lpstr>Color compression</vt:lpstr>
      <vt:lpstr>Color</vt:lpstr>
      <vt:lpstr>Uses of color in computer vision</vt:lpstr>
      <vt:lpstr>Uses of color in computer vision</vt:lpstr>
      <vt:lpstr>Uses of color in computer vision</vt:lpstr>
      <vt:lpstr>Example database</vt:lpstr>
      <vt:lpstr>Example retrievals</vt:lpstr>
      <vt:lpstr>Example retrievals</vt:lpstr>
      <vt:lpstr>Uses of color in computer vision</vt:lpstr>
      <vt:lpstr>Uses of color in computer vision</vt:lpstr>
      <vt:lpstr>Texture</vt:lpstr>
      <vt:lpstr>What is texture?</vt:lpstr>
      <vt:lpstr>Texture and Material</vt:lpstr>
      <vt:lpstr>Texture and Orientation</vt:lpstr>
      <vt:lpstr>Texture and Scale</vt:lpstr>
      <vt:lpstr>Texture: Core Problems</vt:lpstr>
      <vt:lpstr>Texture representation</vt:lpstr>
      <vt:lpstr>PowerPoint Presentation</vt:lpstr>
      <vt:lpstr>Filter based texture representations</vt:lpstr>
      <vt:lpstr>Filter based texture representations continued</vt:lpstr>
      <vt:lpstr>PowerPoint Presentation</vt:lpstr>
      <vt:lpstr>PowerPoint Presentation</vt:lpstr>
      <vt:lpstr>How can we represent texture?</vt:lpstr>
      <vt:lpstr>Overcomplete representation: filter banks</vt:lpstr>
      <vt:lpstr>Filter banks</vt:lpstr>
      <vt:lpstr>Representing texture</vt:lpstr>
      <vt:lpstr>Texture representation</vt:lpstr>
      <vt:lpstr>Texture representation: example</vt:lpstr>
      <vt:lpstr>Texture representation: example</vt:lpstr>
      <vt:lpstr>Texture representation: example</vt:lpstr>
      <vt:lpstr>Texture representation: example</vt:lpstr>
      <vt:lpstr>Texture representation: example</vt:lpstr>
      <vt:lpstr>Texture representation: example</vt:lpstr>
      <vt:lpstr>PowerPoint Presentation</vt:lpstr>
      <vt:lpstr>Texture representation: example</vt:lpstr>
      <vt:lpstr>Example based texture representations</vt:lpstr>
      <vt:lpstr>Building a vocabulary</vt:lpstr>
      <vt:lpstr>Building a dictionary</vt:lpstr>
      <vt:lpstr>Representing an image domain</vt:lpstr>
      <vt:lpstr>Clustering the examples</vt:lpstr>
      <vt:lpstr>Representing a region</vt:lpstr>
      <vt:lpstr>PowerPoint Presentation</vt:lpstr>
      <vt:lpstr>PowerPoint Presentation</vt:lpstr>
      <vt:lpstr>PowerPoint Presentation</vt:lpstr>
      <vt:lpstr>Texture representations</vt:lpstr>
      <vt:lpstr>Texture: crucial points</vt:lpstr>
      <vt:lpstr>Slide Credits</vt:lpstr>
      <vt:lpstr>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473/573  Computer Vision and Image Processing (CVIP)</dc:title>
  <dc:creator>inwogu</dc:creator>
  <cp:lastModifiedBy>Microsoft Office User</cp:lastModifiedBy>
  <cp:revision>195</cp:revision>
  <dcterms:created xsi:type="dcterms:W3CDTF">2006-08-16T00:00:00Z</dcterms:created>
  <dcterms:modified xsi:type="dcterms:W3CDTF">2019-09-14T19:13:11Z</dcterms:modified>
</cp:coreProperties>
</file>